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56" r:id="rId2"/>
    <p:sldId id="263" r:id="rId3"/>
    <p:sldId id="257" r:id="rId4"/>
    <p:sldId id="258" r:id="rId5"/>
    <p:sldId id="259" r:id="rId6"/>
    <p:sldId id="260" r:id="rId7"/>
    <p:sldId id="262" r:id="rId8"/>
    <p:sldId id="264" r:id="rId9"/>
    <p:sldId id="265" r:id="rId10"/>
    <p:sldId id="275" r:id="rId11"/>
    <p:sldId id="271" r:id="rId12"/>
    <p:sldId id="269" r:id="rId13"/>
    <p:sldId id="273" r:id="rId14"/>
    <p:sldId id="274" r:id="rId15"/>
    <p:sldId id="266" r:id="rId16"/>
    <p:sldId id="267" r:id="rId17"/>
    <p:sldId id="270" r:id="rId18"/>
    <p:sldId id="308" r:id="rId19"/>
    <p:sldId id="268" r:id="rId20"/>
    <p:sldId id="272"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9" r:id="rId41"/>
    <p:sldId id="300" r:id="rId42"/>
    <p:sldId id="301" r:id="rId43"/>
    <p:sldId id="302" r:id="rId44"/>
    <p:sldId id="303" r:id="rId45"/>
    <p:sldId id="296" r:id="rId46"/>
    <p:sldId id="295" r:id="rId47"/>
    <p:sldId id="304" r:id="rId48"/>
    <p:sldId id="306" r:id="rId49"/>
    <p:sldId id="345" r:id="rId50"/>
    <p:sldId id="344" r:id="rId51"/>
    <p:sldId id="305" r:id="rId52"/>
    <p:sldId id="307" r:id="rId53"/>
    <p:sldId id="309" r:id="rId54"/>
    <p:sldId id="316" r:id="rId55"/>
    <p:sldId id="317" r:id="rId56"/>
    <p:sldId id="330"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1" r:id="rId70"/>
    <p:sldId id="332" r:id="rId71"/>
    <p:sldId id="333" r:id="rId72"/>
    <p:sldId id="334" r:id="rId73"/>
    <p:sldId id="335" r:id="rId74"/>
    <p:sldId id="336" r:id="rId75"/>
    <p:sldId id="337" r:id="rId76"/>
    <p:sldId id="314" r:id="rId77"/>
    <p:sldId id="313" r:id="rId78"/>
    <p:sldId id="338" r:id="rId79"/>
    <p:sldId id="339" r:id="rId80"/>
    <p:sldId id="340" r:id="rId81"/>
    <p:sldId id="341" r:id="rId82"/>
    <p:sldId id="342" r:id="rId83"/>
    <p:sldId id="315" r:id="rId84"/>
    <p:sldId id="311" r:id="rId85"/>
    <p:sldId id="343" r:id="rId86"/>
    <p:sldId id="312" r:id="rId87"/>
    <p:sldId id="310"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29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0" d="100"/>
          <a:sy n="80" d="100"/>
        </p:scale>
        <p:origin x="-205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4FE10D-5661-4D87-A1E4-83C7CF3B1ACC}" type="datetimeFigureOut">
              <a:rPr lang="en-US" smtClean="0"/>
              <a:t>1/30/2017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38AAD9-937B-4D0C-81B4-3C6518A1E80E}" type="slidenum">
              <a:rPr lang="en-US" smtClean="0"/>
              <a:t>‹#›</a:t>
            </a:fld>
            <a:endParaRPr lang="en-US"/>
          </a:p>
        </p:txBody>
      </p:sp>
    </p:spTree>
    <p:extLst>
      <p:ext uri="{BB962C8B-B14F-4D97-AF65-F5344CB8AC3E}">
        <p14:creationId xmlns:p14="http://schemas.microsoft.com/office/powerpoint/2010/main" val="134390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issa.org/Forms/Dropout%20crisis%20Feb%2017%2007.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webcitation.org/5RyhFQ35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yourbrainonporn.com/adolescent-brain-meets-highspeed-internet-por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genhq.com/igen-gen-z-generation-z-centennials-info/"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genhq.com/igen-gen-z-generation-z-centennials-inf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thecochranelibrary.co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sy2.fau.edu/~shermanr/Twenge%20Sherman%20&amp;%20Wells%20In%20Press.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genhq.com/igen-gen-z-generation-z-centennials-info/"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38AAD9-937B-4D0C-81B4-3C6518A1E80E}" type="slidenum">
              <a:rPr lang="en-US" smtClean="0"/>
              <a:t>1</a:t>
            </a:fld>
            <a:endParaRPr lang="en-US"/>
          </a:p>
        </p:txBody>
      </p:sp>
    </p:spTree>
    <p:extLst>
      <p:ext uri="{BB962C8B-B14F-4D97-AF65-F5344CB8AC3E}">
        <p14:creationId xmlns:p14="http://schemas.microsoft.com/office/powerpoint/2010/main" val="50558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A7D815F4-88E2-41B6-8970-090F1FE40689}" type="slidenum">
              <a:rPr lang="en-US" smtClean="0"/>
              <a:pPr/>
              <a:t>13</a:t>
            </a:fld>
            <a:endParaRPr lang="en-US" smtClean="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7655E0DC-F3BB-48DF-B146-8C509D0C01D4}" type="slidenum">
              <a:rPr lang="en-US" smtClean="0"/>
              <a:pPr/>
              <a:t>14</a:t>
            </a:fld>
            <a:endParaRPr lang="en-US" smtClean="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15</a:t>
            </a:fld>
            <a:endParaRPr lang="en-US"/>
          </a:p>
        </p:txBody>
      </p:sp>
    </p:spTree>
    <p:extLst>
      <p:ext uri="{BB962C8B-B14F-4D97-AF65-F5344CB8AC3E}">
        <p14:creationId xmlns:p14="http://schemas.microsoft.com/office/powerpoint/2010/main" val="1686061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US" altLang="en-US" smtClean="0"/>
              <a:t>Source of Information: The National Campaign to Prevent Teen and Unplanned Pregnancy website.</a:t>
            </a:r>
          </a:p>
        </p:txBody>
      </p:sp>
      <p:sp>
        <p:nvSpPr>
          <p:cNvPr id="4" name="Slide Number Placeholder 3"/>
          <p:cNvSpPr>
            <a:spLocks noGrp="1"/>
          </p:cNvSpPr>
          <p:nvPr>
            <p:ph type="sldNum" sz="quarter" idx="5"/>
          </p:nvPr>
        </p:nvSpPr>
        <p:spPr/>
        <p:txBody>
          <a:bodyPr/>
          <a:lstStyle/>
          <a:p>
            <a:pPr>
              <a:defRPr/>
            </a:pPr>
            <a:fld id="{882D5251-6AD9-45D7-B5A4-811488CDCEAD}" type="slidenum">
              <a:rPr lang="en-US" altLang="en-US" smtClean="0"/>
              <a:pPr>
                <a:defRPr/>
              </a:pPr>
              <a:t>16</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endParaRPr lang="en-US" dirty="0" smtClean="0"/>
          </a:p>
          <a:p>
            <a:r>
              <a:rPr lang="en-US" dirty="0" smtClean="0"/>
              <a:t>Hoffman</a:t>
            </a:r>
            <a:r>
              <a:rPr lang="en-US" baseline="0" dirty="0" smtClean="0"/>
              <a:t> SD and Maynard RA,  </a:t>
            </a:r>
            <a:r>
              <a:rPr lang="en-US" u="sng" baseline="0" dirty="0" smtClean="0"/>
              <a:t>Kids Having Kids: Costs and Social Consequences of Teen Pregnancy, </a:t>
            </a:r>
            <a:r>
              <a:rPr lang="en-US" baseline="0" dirty="0" smtClean="0"/>
              <a:t>Urban</a:t>
            </a:r>
            <a:r>
              <a:rPr lang="en-US" dirty="0" smtClean="0"/>
              <a:t> Institute Press, Washington, DC, 2</a:t>
            </a:r>
            <a:r>
              <a:rPr lang="en-US" baseline="30000" dirty="0" smtClean="0"/>
              <a:t>nd</a:t>
            </a:r>
            <a:r>
              <a:rPr lang="en-US" dirty="0" smtClean="0"/>
              <a:t> edition 2008</a:t>
            </a:r>
          </a:p>
          <a:p>
            <a:endParaRPr lang="en-US" dirty="0"/>
          </a:p>
          <a:p>
            <a:r>
              <a:rPr lang="en-US" dirty="0" smtClean="0"/>
              <a:t>2.  </a:t>
            </a:r>
            <a:r>
              <a:rPr lang="en-US" dirty="0" err="1" smtClean="0"/>
              <a:t>Lipman</a:t>
            </a:r>
            <a:r>
              <a:rPr lang="en-US" dirty="0" smtClean="0"/>
              <a:t> EL, </a:t>
            </a:r>
            <a:r>
              <a:rPr lang="en-US" dirty="0" err="1" smtClean="0"/>
              <a:t>Georgiades</a:t>
            </a:r>
            <a:r>
              <a:rPr lang="en-US" dirty="0" smtClean="0"/>
              <a:t> K, Boyle MH, “Young adult outcomes of children born to teen mothers: effects of being born during their teen or later years,” </a:t>
            </a:r>
            <a:r>
              <a:rPr lang="en-US" i="1" dirty="0" smtClean="0"/>
              <a:t>J Am </a:t>
            </a:r>
            <a:r>
              <a:rPr lang="en-US" i="1" dirty="0" err="1" smtClean="0"/>
              <a:t>Acad</a:t>
            </a:r>
            <a:r>
              <a:rPr lang="en-US" i="1" dirty="0" smtClean="0"/>
              <a:t> Child </a:t>
            </a:r>
            <a:r>
              <a:rPr lang="en-US" i="1" dirty="0" err="1" smtClean="0"/>
              <a:t>Adolessc</a:t>
            </a:r>
            <a:r>
              <a:rPr lang="en-US" i="1" dirty="0" smtClean="0"/>
              <a:t> Psychiatry, 2011 Mar;50(3);232-241</a:t>
            </a: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17</a:t>
            </a:fld>
            <a:endParaRPr lang="en-US"/>
          </a:p>
        </p:txBody>
      </p:sp>
    </p:spTree>
    <p:extLst>
      <p:ext uri="{BB962C8B-B14F-4D97-AF65-F5344CB8AC3E}">
        <p14:creationId xmlns:p14="http://schemas.microsoft.com/office/powerpoint/2010/main" val="3218110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EF21744-7327-4E11-8637-CCB4AC039E22}" type="slidenum">
              <a:rPr lang="en-US" altLang="en-US" smtClean="0"/>
              <a:pPr eaLnBrk="1" hangingPunct="1">
                <a:spcBef>
                  <a:spcPct val="0"/>
                </a:spcBef>
              </a:pPr>
              <a:t>18</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smtClean="0"/>
              <a:t>Background Information:</a:t>
            </a:r>
          </a:p>
          <a:p>
            <a:pPr eaLnBrk="1" hangingPunct="1"/>
            <a:r>
              <a:rPr lang="en-US" altLang="en-US" smtClean="0"/>
              <a:t>a. Gabriel Gonzalez is like many other young teens who drop out of school to struggle with child support obligations on minimum wage, wondering what might have been. </a:t>
            </a:r>
          </a:p>
          <a:p>
            <a:pPr eaLnBrk="1" hangingPunct="1"/>
            <a:r>
              <a:rPr lang="en-US" altLang="en-US" smtClean="0">
                <a:solidFill>
                  <a:schemeClr val="accent2"/>
                </a:solidFill>
              </a:rPr>
              <a:t>References:</a:t>
            </a:r>
          </a:p>
          <a:p>
            <a:pPr eaLnBrk="1" hangingPunct="1">
              <a:spcBef>
                <a:spcPct val="20000"/>
              </a:spcBef>
            </a:pPr>
            <a:r>
              <a:rPr lang="en-US" altLang="en-US" smtClean="0">
                <a:solidFill>
                  <a:schemeClr val="accent2"/>
                </a:solidFill>
              </a:rPr>
              <a:t>1). Annie E. Casey Foundation. </a:t>
            </a:r>
            <a:r>
              <a:rPr lang="en-US" altLang="en-US" i="1" smtClean="0">
                <a:solidFill>
                  <a:schemeClr val="accent2"/>
                </a:solidFill>
              </a:rPr>
              <a:t>When Teens Have Sex: Issues and Trends</a:t>
            </a:r>
            <a:r>
              <a:rPr lang="en-US" altLang="en-US" smtClean="0">
                <a:solidFill>
                  <a:schemeClr val="accent2"/>
                </a:solidFill>
              </a:rPr>
              <a:t>. Baltimore, MD: The Annie E. Casey Foundation; 1998.</a:t>
            </a:r>
          </a:p>
          <a:p>
            <a:pPr eaLnBrk="1" hangingPunct="1"/>
            <a:r>
              <a:rPr lang="en-US" altLang="en-US" smtClean="0">
                <a:solidFill>
                  <a:schemeClr val="accent2"/>
                </a:solidFill>
              </a:rPr>
              <a:t>2). Scharrer G. On the Front Lines Of Dropout Crisis. [news item on the Internet; 2007 Feb 17]. San Antonio Express News. </a:t>
            </a:r>
            <a:r>
              <a:rPr lang="en-US" altLang="en-US" smtClean="0">
                <a:solidFill>
                  <a:srgbClr val="333399"/>
                </a:solidFill>
              </a:rPr>
              <a:t>Accessed 2007 Feb 17.</a:t>
            </a:r>
            <a:r>
              <a:rPr lang="en-US" altLang="en-US" smtClean="0"/>
              <a:t> </a:t>
            </a:r>
            <a:r>
              <a:rPr lang="en-US" altLang="en-US" smtClean="0">
                <a:solidFill>
                  <a:schemeClr val="accent2"/>
                </a:solidFill>
              </a:rPr>
              <a:t>Available from: </a:t>
            </a:r>
            <a:r>
              <a:rPr lang="en-US" altLang="en-US" smtClean="0">
                <a:solidFill>
                  <a:schemeClr val="accent2"/>
                </a:solidFill>
                <a:hlinkClick r:id="rId3"/>
              </a:rPr>
              <a:t>http://www.cissa.org/Forms/Dropout%20crisis%20Feb%2017%2007.pdf</a:t>
            </a:r>
            <a:r>
              <a:rPr lang="en-US" altLang="en-US" smtClean="0">
                <a:solidFill>
                  <a:schemeClr val="accent2"/>
                </a:solidFill>
              </a:rPr>
              <a:t>. Archived at: </a:t>
            </a:r>
            <a:r>
              <a:rPr lang="en-US" altLang="en-US" smtClean="0">
                <a:hlinkClick r:id="rId4"/>
              </a:rPr>
              <a:t>http://www.webcitation.org/5RyhFQ35L</a:t>
            </a:r>
            <a:r>
              <a:rPr lang="en-US" altLang="en-US" smtClean="0">
                <a:solidFill>
                  <a:srgbClr val="333399"/>
                </a:solidFill>
              </a:rPr>
              <a:t>. Cached: 2007 Sep 19.</a:t>
            </a:r>
          </a:p>
          <a:p>
            <a:pPr eaLnBrk="1" hangingPunct="1"/>
            <a:endParaRPr lang="en-US" altLang="en-US" smtClean="0">
              <a:solidFill>
                <a:schemeClr val="accent2"/>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US" altLang="en-US" smtClean="0"/>
              <a:t> CDC, “2015 STD Surveillance Report Press Release: October 19, 2016”, https://www.cdc.gov/nchhstp/newsroom/2016/std-surveillance-report-2015-press-release.html </a:t>
            </a:r>
          </a:p>
        </p:txBody>
      </p:sp>
      <p:sp>
        <p:nvSpPr>
          <p:cNvPr id="4" name="Slide Number Placeholder 3"/>
          <p:cNvSpPr>
            <a:spLocks noGrp="1"/>
          </p:cNvSpPr>
          <p:nvPr>
            <p:ph type="sldNum" sz="quarter" idx="5"/>
          </p:nvPr>
        </p:nvSpPr>
        <p:spPr/>
        <p:txBody>
          <a:bodyPr/>
          <a:lstStyle/>
          <a:p>
            <a:pPr>
              <a:defRPr/>
            </a:pPr>
            <a:fld id="{00C4B083-5A32-4C6C-8C2C-2504853B31C3}" type="slidenum">
              <a:rPr lang="en-US" altLang="en-US" smtClean="0"/>
              <a:pPr>
                <a:defRPr/>
              </a:pPr>
              <a:t>19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these facts can be verified on the CDC (Center</a:t>
            </a:r>
            <a:r>
              <a:rPr lang="en-US" baseline="0" dirty="0" smtClean="0"/>
              <a:t> for Disease Control and Prevention) website at www.cdc.gov. </a:t>
            </a: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20</a:t>
            </a:fld>
            <a:endParaRPr lang="en-US"/>
          </a:p>
        </p:txBody>
      </p:sp>
    </p:spTree>
    <p:extLst>
      <p:ext uri="{BB962C8B-B14F-4D97-AF65-F5344CB8AC3E}">
        <p14:creationId xmlns:p14="http://schemas.microsoft.com/office/powerpoint/2010/main" val="1195581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fld id="{4E561564-96BF-494D-ADAF-37AB328CD970}" type="slidenum">
              <a:rPr lang="en-US" smtClean="0"/>
              <a:pPr/>
              <a:t>21</a:t>
            </a:fld>
            <a:endParaRPr lang="en-US"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5BDD724-A585-4539-A592-1D6BAE15089A}" type="slidenum">
              <a:rPr lang="en-US" altLang="en-US" smtClean="0"/>
              <a:pPr/>
              <a:t>22</a:t>
            </a:fld>
            <a:endParaRPr lang="en-US" alt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marL="228600" indent="-228600" eaLnBrk="1" hangingPunct="1"/>
            <a:r>
              <a:rPr lang="en-US" altLang="en-US" smtClean="0">
                <a:latin typeface="Arial" charset="0"/>
              </a:rPr>
              <a:t>The brain regions with input from dopamine include the prefrontal cortex, Striatum and nucleus accumbens) have been shown to undergo pronounced developmental changes during adolescence.</a:t>
            </a:r>
            <a:r>
              <a:rPr lang="en-US" altLang="en-US" baseline="30000" smtClean="0">
                <a:latin typeface="Arial" charset="0"/>
              </a:rPr>
              <a:t>1</a:t>
            </a:r>
          </a:p>
          <a:p>
            <a:pPr marL="228600" indent="-228600" eaLnBrk="1" hangingPunct="1"/>
            <a:endParaRPr lang="en-US" altLang="en-US" smtClean="0">
              <a:latin typeface="Arial" charset="0"/>
            </a:endParaRPr>
          </a:p>
          <a:p>
            <a:pPr marL="228600" indent="-228600" eaLnBrk="1" hangingPunct="1"/>
            <a:r>
              <a:rPr lang="en-US" altLang="en-US" smtClean="0">
                <a:solidFill>
                  <a:srgbClr val="FF0000"/>
                </a:solidFill>
                <a:latin typeface="Arial" charset="0"/>
              </a:rPr>
              <a:t>Adolescents might be more prone to reward seeking behaviors because the density of dopaminergic connections to the prefrontal cortex increases during this phase of life , and the activity of catechol-O-Methyltransferase (COMT); a dopamine degrading enzyme, is found to increase in mid-adulthood, but does not differ between infants, adolescents and young adults.</a:t>
            </a:r>
            <a:r>
              <a:rPr lang="en-US" altLang="en-US" baseline="30000" smtClean="0">
                <a:solidFill>
                  <a:srgbClr val="FF0000"/>
                </a:solidFill>
                <a:latin typeface="Arial" charset="0"/>
              </a:rPr>
              <a:t>2</a:t>
            </a:r>
          </a:p>
          <a:p>
            <a:pPr marL="228600" indent="-228600" eaLnBrk="1" hangingPunct="1"/>
            <a:r>
              <a:rPr lang="en-US" altLang="en-US" smtClean="0">
                <a:latin typeface="Arial" charset="0"/>
              </a:rPr>
              <a:t>References:</a:t>
            </a:r>
          </a:p>
          <a:p>
            <a:pPr marL="228600" indent="-228600" eaLnBrk="1" hangingPunct="1"/>
            <a:endParaRPr lang="en-US" altLang="en-US" smtClean="0">
              <a:latin typeface="Arial" charset="0"/>
            </a:endParaRPr>
          </a:p>
          <a:p>
            <a:pPr marL="228600" indent="-228600" eaLnBrk="1" hangingPunct="1">
              <a:buFontTx/>
              <a:buAutoNum type="arabicPeriod"/>
            </a:pPr>
            <a:r>
              <a:rPr lang="en-US" altLang="en-US" smtClean="0">
                <a:latin typeface="Arial" charset="0"/>
              </a:rPr>
              <a:t>Spear LP. Heightened stress responsivity and emotional reactivity during pubertal maturation: implications for psychopathology. </a:t>
            </a:r>
            <a:r>
              <a:rPr lang="en-US" altLang="en-US" i="1" smtClean="0">
                <a:latin typeface="Arial" charset="0"/>
              </a:rPr>
              <a:t>Dev psychopathol</a:t>
            </a:r>
            <a:r>
              <a:rPr lang="en-US" altLang="en-US" smtClean="0">
                <a:latin typeface="Arial" charset="0"/>
              </a:rPr>
              <a:t> 2009; 21(1):87-97.</a:t>
            </a:r>
          </a:p>
          <a:p>
            <a:pPr marL="228600" indent="-228600" eaLnBrk="1" hangingPunct="1">
              <a:buFontTx/>
              <a:buAutoNum type="arabicPeriod"/>
            </a:pPr>
            <a:r>
              <a:rPr lang="en-US" altLang="en-US" smtClean="0">
                <a:latin typeface="Arial" charset="0"/>
              </a:rPr>
              <a:t>Tunbridge EM, Weickert CS, Kleinman JE, Herman MM, Chen J, Kolachana BS et al. Catechol-o-methyltransferase enzyme activity and protein expression in prefrontal cortex across the postnatal lifespan. </a:t>
            </a:r>
            <a:r>
              <a:rPr lang="en-US" altLang="en-US" i="1" smtClean="0">
                <a:latin typeface="Arial" charset="0"/>
              </a:rPr>
              <a:t>Cerebral cortex</a:t>
            </a:r>
            <a:r>
              <a:rPr lang="en-US" altLang="en-US" smtClean="0">
                <a:latin typeface="Arial" charset="0"/>
              </a:rPr>
              <a:t> 2007; 17(5): 1206-1212.</a:t>
            </a:r>
            <a:endParaRPr lang="en-US" altLang="en-US" baseline="3000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encourage</a:t>
            </a:r>
            <a:r>
              <a:rPr lang="en-US" baseline="0" dirty="0" smtClean="0"/>
              <a:t> parents to talk with their teens about sex, we need to know a little about the current generation of teens and parents.</a:t>
            </a: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2</a:t>
            </a:fld>
            <a:endParaRPr lang="en-US"/>
          </a:p>
        </p:txBody>
      </p:sp>
    </p:spTree>
    <p:extLst>
      <p:ext uri="{BB962C8B-B14F-4D97-AF65-F5344CB8AC3E}">
        <p14:creationId xmlns:p14="http://schemas.microsoft.com/office/powerpoint/2010/main" val="324610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A01A5B8-0A34-437C-8ED7-4E83FCE94D2B}" type="slidenum">
              <a:rPr lang="en-US" altLang="en-US" smtClean="0"/>
              <a:pPr/>
              <a:t>23</a:t>
            </a:fld>
            <a:endParaRPr lang="en-US" alt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altLang="en-US" smtClean="0">
                <a:latin typeface="Arial" charset="0"/>
              </a:rPr>
              <a:t>Dopamine pathways in the male brain mediate sexual motivation and reward, and these pathways are stimulated by oxytocin.</a:t>
            </a:r>
            <a:r>
              <a:rPr lang="en-US" altLang="en-US" baseline="30000" smtClean="0">
                <a:latin typeface="Arial" charset="0"/>
              </a:rPr>
              <a:t>1</a:t>
            </a:r>
            <a:endParaRPr lang="en-US" altLang="en-US" smtClean="0">
              <a:latin typeface="Arial" charset="0"/>
            </a:endParaRPr>
          </a:p>
          <a:p>
            <a:pPr eaLnBrk="1" hangingPunct="1"/>
            <a:endParaRPr lang="en-US" altLang="en-US" smtClean="0">
              <a:latin typeface="Arial" charset="0"/>
            </a:endParaRPr>
          </a:p>
          <a:p>
            <a:pPr eaLnBrk="1" hangingPunct="1"/>
            <a:r>
              <a:rPr lang="en-US" altLang="en-US" smtClean="0">
                <a:latin typeface="Arial" charset="0"/>
              </a:rPr>
              <a:t>References:</a:t>
            </a:r>
          </a:p>
          <a:p>
            <a:pPr eaLnBrk="1" hangingPunct="1"/>
            <a:r>
              <a:rPr lang="en-US" altLang="en-US" smtClean="0">
                <a:latin typeface="Arial" charset="0"/>
              </a:rPr>
              <a:t>1. Baskerville TA, Douglas AJ. Dopamine and Oxytocin Interactions Underlying Behaviors. </a:t>
            </a:r>
            <a:r>
              <a:rPr lang="en-US" altLang="en-US" i="1" smtClean="0">
                <a:latin typeface="Arial" charset="0"/>
              </a:rPr>
              <a:t>CNS Neurosci Ther</a:t>
            </a:r>
            <a:r>
              <a:rPr lang="en-US" altLang="en-US" smtClean="0">
                <a:latin typeface="Arial" charset="0"/>
              </a:rPr>
              <a:t> 2010; 16:e92–e123.</a:t>
            </a:r>
            <a:endParaRPr lang="en-US" altLang="en-US" baseline="30000" smtClean="0">
              <a:latin typeface="Arial" charset="0"/>
            </a:endParaRPr>
          </a:p>
          <a:p>
            <a:pPr eaLnBrk="1" hangingPunct="1"/>
            <a:endParaRPr lang="en-US" altLang="en-US" baseline="30000" smtClean="0">
              <a:latin typeface="Arial" charset="0"/>
            </a:endParaRPr>
          </a:p>
          <a:p>
            <a:pPr eaLnBrk="1" hangingPunct="1"/>
            <a:endParaRPr lang="en-US" alt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6E9AB8C-ABDB-4419-A2B5-2E6117FC9D5A}" type="slidenum">
              <a:rPr lang="en-US" altLang="en-US" smtClean="0"/>
              <a:pPr/>
              <a:t>24</a:t>
            </a:fld>
            <a:endParaRPr lang="en-US" alt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xfrm>
            <a:off x="914400" y="4344025"/>
            <a:ext cx="5029200" cy="4114488"/>
          </a:xfrm>
          <a:noFill/>
        </p:spPr>
        <p:txBody>
          <a:bodyPr/>
          <a:lstStyle/>
          <a:p>
            <a:pPr eaLnBrk="1" hangingPunct="1"/>
            <a:r>
              <a:rPr lang="en-US" altLang="en-US" smtClean="0">
                <a:latin typeface="Arial" charset="0"/>
              </a:rPr>
              <a:t>Dopamine release is values-neutral. It is released regardless of the act(negative or positive) that precipitates the sensory pleasure or thrill-seeking. </a:t>
            </a:r>
          </a:p>
          <a:p>
            <a:pPr eaLnBrk="1" hangingPunct="1"/>
            <a:endParaRPr lang="en-US" altLang="en-US" smtClean="0">
              <a:latin typeface="Arial" charset="0"/>
            </a:endParaRPr>
          </a:p>
          <a:p>
            <a:pPr eaLnBrk="1" hangingPunct="1"/>
            <a:r>
              <a:rPr lang="en-US" altLang="en-US" smtClean="0">
                <a:latin typeface="Arial" charset="0"/>
              </a:rPr>
              <a:t>Without reguard for consequences.</a:t>
            </a:r>
          </a:p>
          <a:p>
            <a:pPr eaLnBrk="1" hangingPunct="1"/>
            <a:endParaRPr lang="en-US" altLang="en-US" smtClean="0">
              <a:latin typeface="Arial" charset="0"/>
            </a:endParaRPr>
          </a:p>
          <a:p>
            <a:pPr eaLnBrk="1" hangingPunct="1"/>
            <a:endParaRPr lang="en-US" altLang="en-US" smtClean="0">
              <a:latin typeface="Arial" charset="0"/>
            </a:endParaRPr>
          </a:p>
          <a:p>
            <a:pPr eaLnBrk="1" hangingPunct="1"/>
            <a:endParaRPr lang="en-US" altLang="en-US" smtClean="0">
              <a:latin typeface="Arial" charset="0"/>
            </a:endParaRPr>
          </a:p>
          <a:p>
            <a:pPr eaLnBrk="1" hangingPunct="1"/>
            <a:endParaRPr lang="en-US" alt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charset="0"/>
              </a:defRPr>
            </a:lvl1pPr>
            <a:lvl2pPr marL="742950" indent="-285750" defTabSz="931863">
              <a:spcBef>
                <a:spcPct val="30000"/>
              </a:spcBef>
              <a:defRPr sz="1200">
                <a:solidFill>
                  <a:schemeClr val="tx1"/>
                </a:solidFill>
                <a:latin typeface="Arial" charset="0"/>
              </a:defRPr>
            </a:lvl2pPr>
            <a:lvl3pPr marL="1143000" indent="-228600" defTabSz="931863">
              <a:spcBef>
                <a:spcPct val="30000"/>
              </a:spcBef>
              <a:defRPr sz="1200">
                <a:solidFill>
                  <a:schemeClr val="tx1"/>
                </a:solidFill>
                <a:latin typeface="Arial" charset="0"/>
              </a:defRPr>
            </a:lvl3pPr>
            <a:lvl4pPr marL="1600200" indent="-228600" defTabSz="931863">
              <a:spcBef>
                <a:spcPct val="30000"/>
              </a:spcBef>
              <a:defRPr sz="1200">
                <a:solidFill>
                  <a:schemeClr val="tx1"/>
                </a:solidFill>
                <a:latin typeface="Arial" charset="0"/>
              </a:defRPr>
            </a:lvl4pPr>
            <a:lvl5pPr marL="2057400" indent="-228600" defTabSz="931863">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spcBef>
                <a:spcPct val="0"/>
              </a:spcBef>
            </a:pPr>
            <a:fld id="{77B2E9F5-174F-45B6-922F-069828310E9C}" type="slidenum">
              <a:rPr lang="en-US" altLang="en-US" smtClean="0"/>
              <a:pPr>
                <a:spcBef>
                  <a:spcPct val="0"/>
                </a:spcBef>
              </a:pPr>
              <a:t>25</a:t>
            </a:fld>
            <a:endParaRPr lang="en-US" alt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Let’s talk about dopamine in relation to addiction. Because Dopamine injects intense pleasure, it has an addictive quality for men and women alike. </a:t>
            </a:r>
          </a:p>
          <a:p>
            <a:pPr eaLnBrk="1" hangingPunct="1"/>
            <a:r>
              <a:rPr lang="en-US" altLang="en-US" smtClean="0">
                <a:latin typeface="Arial" charset="0"/>
              </a:rPr>
              <a:t>Addiction is defined as (Read slide)</a:t>
            </a:r>
          </a:p>
          <a:p>
            <a:pPr eaLnBrk="1" hangingPunct="1"/>
            <a:endParaRPr lang="en-US" altLang="en-US" smtClean="0">
              <a:latin typeface="Arial" charset="0"/>
            </a:endParaRPr>
          </a:p>
          <a:p>
            <a:pPr eaLnBrk="1" hangingPunct="1"/>
            <a:r>
              <a:rPr lang="en-US" altLang="en-US" smtClean="0">
                <a:latin typeface="Arial" charset="0"/>
              </a:rPr>
              <a:t>It is known to sky rocket during sexual encounters therefore one can become addicted to sex w/o concern for the other person with whom having sex.</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Brain on Porn by Gary Wilson</a:t>
            </a:r>
            <a:r>
              <a:rPr lang="en-US" baseline="0" dirty="0" smtClean="0"/>
              <a:t> </a:t>
            </a:r>
            <a:r>
              <a:rPr lang="en-US" dirty="0" smtClean="0"/>
              <a:t> www.yourbrainonporn.com</a:t>
            </a:r>
          </a:p>
          <a:p>
            <a:endParaRPr lang="en-US" dirty="0"/>
          </a:p>
        </p:txBody>
      </p:sp>
      <p:sp>
        <p:nvSpPr>
          <p:cNvPr id="4" name="Slide Number Placeholder 3"/>
          <p:cNvSpPr>
            <a:spLocks noGrp="1"/>
          </p:cNvSpPr>
          <p:nvPr>
            <p:ph type="sldNum" sz="quarter" idx="10"/>
          </p:nvPr>
        </p:nvSpPr>
        <p:spPr/>
        <p:txBody>
          <a:bodyPr/>
          <a:lstStyle/>
          <a:p>
            <a:fld id="{CE44B1CD-D1AE-4DEE-9C71-566F1EE4F95D}" type="slidenum">
              <a:rPr lang="en-US" smtClean="0"/>
              <a:t>26</a:t>
            </a:fld>
            <a:endParaRPr lang="en-US"/>
          </a:p>
        </p:txBody>
      </p:sp>
    </p:spTree>
    <p:extLst>
      <p:ext uri="{BB962C8B-B14F-4D97-AF65-F5344CB8AC3E}">
        <p14:creationId xmlns:p14="http://schemas.microsoft.com/office/powerpoint/2010/main" val="1306940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The source of this information comes from a well-documented video that can be found online at: </a:t>
            </a:r>
            <a:r>
              <a:rPr lang="en-US" dirty="0" smtClean="0">
                <a:hlinkClick r:id="rId3"/>
              </a:rPr>
              <a:t>http://www.yourbrainonporn.com/adolescent-brain-meets-highspeed-internet-porn</a:t>
            </a:r>
            <a:r>
              <a:rPr lang="en-US" dirty="0" smtClean="0"/>
              <a:t> </a:t>
            </a:r>
          </a:p>
          <a:p>
            <a:pPr lvl="1"/>
            <a:endParaRPr lang="en-US" dirty="0"/>
          </a:p>
          <a:p>
            <a:pPr lvl="1"/>
            <a:r>
              <a:rPr lang="en-US" dirty="0" smtClean="0"/>
              <a:t>The video is “Adolescent Brain Meets </a:t>
            </a:r>
            <a:r>
              <a:rPr lang="en-US" dirty="0" err="1" smtClean="0"/>
              <a:t>Highspeed</a:t>
            </a:r>
            <a:r>
              <a:rPr lang="en-US" dirty="0" smtClean="0"/>
              <a:t> Internet Porn (2013) by Gar Wilson. </a:t>
            </a:r>
          </a:p>
          <a:p>
            <a:pPr lvl="1"/>
            <a:endParaRPr lang="en-US" dirty="0"/>
          </a:p>
          <a:p>
            <a:pPr lvl="1"/>
            <a:r>
              <a:rPr lang="en-US" dirty="0" smtClean="0"/>
              <a:t>References are listed on the webpage.</a:t>
            </a:r>
            <a:endParaRPr lang="en-US" dirty="0"/>
          </a:p>
        </p:txBody>
      </p:sp>
      <p:sp>
        <p:nvSpPr>
          <p:cNvPr id="4" name="Slide Number Placeholder 3"/>
          <p:cNvSpPr>
            <a:spLocks noGrp="1"/>
          </p:cNvSpPr>
          <p:nvPr>
            <p:ph type="sldNum" sz="quarter" idx="10"/>
          </p:nvPr>
        </p:nvSpPr>
        <p:spPr/>
        <p:txBody>
          <a:bodyPr/>
          <a:lstStyle/>
          <a:p>
            <a:fld id="{CE44B1CD-D1AE-4DEE-9C71-566F1EE4F95D}" type="slidenum">
              <a:rPr lang="en-US" smtClean="0"/>
              <a:t>27</a:t>
            </a:fld>
            <a:endParaRPr lang="en-US"/>
          </a:p>
        </p:txBody>
      </p:sp>
    </p:spTree>
    <p:extLst>
      <p:ext uri="{BB962C8B-B14F-4D97-AF65-F5344CB8AC3E}">
        <p14:creationId xmlns:p14="http://schemas.microsoft.com/office/powerpoint/2010/main" val="2999256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Braun-</a:t>
            </a:r>
            <a:r>
              <a:rPr lang="en-US" dirty="0" err="1" smtClean="0"/>
              <a:t>Courville</a:t>
            </a:r>
            <a:r>
              <a:rPr lang="en-US" dirty="0" smtClean="0"/>
              <a:t> DK and Rojas Mary, “Exposure to Sexually Explicit Web Sites and Adolescent Sexual Attitudes and Behaviors”, </a:t>
            </a:r>
            <a:r>
              <a:rPr lang="en-US" i="1" dirty="0" smtClean="0"/>
              <a:t>Journal of Adolescent Health </a:t>
            </a:r>
            <a:r>
              <a:rPr lang="en-US" dirty="0" smtClean="0"/>
              <a:t>45 (2009): 156-162</a:t>
            </a:r>
          </a:p>
          <a:p>
            <a:pPr marL="228600" indent="-228600">
              <a:buAutoNum type="arabicPeriod"/>
            </a:pPr>
            <a:r>
              <a:rPr lang="en-US" dirty="0" smtClean="0"/>
              <a:t>Peter J and </a:t>
            </a:r>
            <a:r>
              <a:rPr lang="en-US" dirty="0" err="1" smtClean="0"/>
              <a:t>Valkenburg</a:t>
            </a:r>
            <a:r>
              <a:rPr lang="en-US" dirty="0" smtClean="0"/>
              <a:t> PM, “Adolescents’ Exposure to a Sexualized Media Environment and Their Notions of Women as Sex Objects, “ </a:t>
            </a:r>
            <a:r>
              <a:rPr lang="en-US" i="1" dirty="0" smtClean="0"/>
              <a:t>Sex Roles </a:t>
            </a:r>
            <a:r>
              <a:rPr lang="en-US" dirty="0" smtClean="0"/>
              <a:t>56 (2007)</a:t>
            </a:r>
          </a:p>
          <a:p>
            <a:pPr marL="228600" indent="-228600">
              <a:buAutoNum type="arabicPeriod"/>
            </a:pPr>
            <a:r>
              <a:rPr lang="en-US" dirty="0" err="1" smtClean="0"/>
              <a:t>Seto</a:t>
            </a:r>
            <a:r>
              <a:rPr lang="en-US" dirty="0" smtClean="0"/>
              <a:t> MC and </a:t>
            </a:r>
            <a:r>
              <a:rPr lang="en-US" dirty="0" err="1" smtClean="0"/>
              <a:t>Lalumiere</a:t>
            </a:r>
            <a:r>
              <a:rPr lang="en-US" dirty="0" smtClean="0"/>
              <a:t> ML, “What is so Special About Male Adolescent Sexual Offending? A Review and Test of Explanations through Meta-Analysis,” </a:t>
            </a:r>
            <a:r>
              <a:rPr lang="en-US" i="1" dirty="0" smtClean="0"/>
              <a:t>Psychology Bulletin 136</a:t>
            </a:r>
            <a:r>
              <a:rPr lang="en-US" dirty="0" smtClean="0"/>
              <a:t>, no 4 (2010): 526-575</a:t>
            </a:r>
          </a:p>
          <a:p>
            <a:pPr marL="228600" indent="-228600">
              <a:buAutoNum type="arabicPeriod"/>
            </a:pPr>
            <a:r>
              <a:rPr lang="en-US" dirty="0" err="1" smtClean="0"/>
              <a:t>Alexy</a:t>
            </a:r>
            <a:r>
              <a:rPr lang="en-US" dirty="0" smtClean="0"/>
              <a:t> EM, Burgess AW, </a:t>
            </a:r>
            <a:r>
              <a:rPr lang="en-US" dirty="0" err="1" smtClean="0"/>
              <a:t>Prentky</a:t>
            </a:r>
            <a:r>
              <a:rPr lang="en-US" dirty="0" smtClean="0"/>
              <a:t> RA, “Pornography Use as a Risk Marker for an Aggressive Pattern of Behavior among Sexually Reactive Children and Adolescents,”</a:t>
            </a:r>
          </a:p>
          <a:p>
            <a:pPr marL="228600" indent="-228600">
              <a:buAutoNum type="arabicPeriod"/>
            </a:pPr>
            <a:r>
              <a:rPr lang="en-US" dirty="0" smtClean="0"/>
              <a:t>Ybarra ML and Mitchell K, “Exposure to Internet Pornography among Children and Adolescents: A National Survey,” </a:t>
            </a:r>
            <a:r>
              <a:rPr lang="en-US" i="1" dirty="0" err="1" smtClean="0"/>
              <a:t>CyberPsychology</a:t>
            </a:r>
            <a:r>
              <a:rPr lang="en-US" i="1" dirty="0" smtClean="0"/>
              <a:t> &amp; Behavior </a:t>
            </a:r>
            <a:r>
              <a:rPr lang="en-US" dirty="0" smtClean="0"/>
              <a:t>8, no.5(2005):473-486</a:t>
            </a:r>
          </a:p>
          <a:p>
            <a:pPr marL="228600" indent="-228600">
              <a:buAutoNum type="arabicPeriod"/>
            </a:pPr>
            <a:r>
              <a:rPr lang="en-US" dirty="0" smtClean="0"/>
              <a:t>Albright JM, “Sex in America Online: An Exploration of Sex, Marital Status, and Sexual Identity in Internet Sex Seeking and Its Impacts, “</a:t>
            </a:r>
            <a:r>
              <a:rPr lang="en-US" i="1" dirty="0" smtClean="0"/>
              <a:t>Journal of Sex Research </a:t>
            </a:r>
            <a:r>
              <a:rPr lang="en-US" dirty="0" smtClean="0"/>
              <a:t>45(2008) : 175-186</a:t>
            </a:r>
          </a:p>
          <a:p>
            <a:pPr marL="228600" indent="-228600">
              <a:buAutoNum type="arabicPeriod"/>
            </a:pPr>
            <a:r>
              <a:rPr lang="en-US" dirty="0" err="1" smtClean="0"/>
              <a:t>Wery</a:t>
            </a:r>
            <a:r>
              <a:rPr lang="en-US" dirty="0" smtClean="0"/>
              <a:t> A and </a:t>
            </a:r>
            <a:r>
              <a:rPr lang="en-US" dirty="0" err="1" smtClean="0"/>
              <a:t>Billieux</a:t>
            </a:r>
            <a:r>
              <a:rPr lang="en-US" dirty="0" smtClean="0"/>
              <a:t> J, “Online Sexual Activities: An Exploratory Study of Problematic and Non-Problematic Usage Patterns in a Sample of Men,” </a:t>
            </a:r>
            <a:r>
              <a:rPr lang="en-US" i="1" dirty="0" smtClean="0"/>
              <a:t>Computers in Human Behavior </a:t>
            </a:r>
            <a:r>
              <a:rPr lang="en-US" dirty="0" smtClean="0"/>
              <a:t> 56(2016): 257-266</a:t>
            </a:r>
          </a:p>
          <a:p>
            <a:endParaRPr lang="en-US" dirty="0"/>
          </a:p>
        </p:txBody>
      </p:sp>
      <p:sp>
        <p:nvSpPr>
          <p:cNvPr id="4" name="Slide Number Placeholder 3"/>
          <p:cNvSpPr>
            <a:spLocks noGrp="1"/>
          </p:cNvSpPr>
          <p:nvPr>
            <p:ph type="sldNum" sz="quarter" idx="10"/>
          </p:nvPr>
        </p:nvSpPr>
        <p:spPr/>
        <p:txBody>
          <a:bodyPr/>
          <a:lstStyle/>
          <a:p>
            <a:fld id="{CE44B1CD-D1AE-4DEE-9C71-566F1EE4F95D}" type="slidenum">
              <a:rPr lang="en-US" smtClean="0"/>
              <a:t>28</a:t>
            </a:fld>
            <a:endParaRPr lang="en-US"/>
          </a:p>
        </p:txBody>
      </p:sp>
    </p:spTree>
    <p:extLst>
      <p:ext uri="{BB962C8B-B14F-4D97-AF65-F5344CB8AC3E}">
        <p14:creationId xmlns:p14="http://schemas.microsoft.com/office/powerpoint/2010/main" val="1255499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C94B04C-CA81-4662-A3DE-AF5FC6B59711}" type="slidenum">
              <a:rPr lang="en-US" altLang="en-US" smtClean="0"/>
              <a:pPr/>
              <a:t>29</a:t>
            </a:fld>
            <a:endParaRPr lang="en-US" alt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alt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fld id="{4E561564-96BF-494D-ADAF-37AB328CD970}" type="slidenum">
              <a:rPr lang="en-US" smtClean="0"/>
              <a:pPr/>
              <a:t>30</a:t>
            </a:fld>
            <a:endParaRPr lang="en-US" smtClean="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841BCA23-5F9D-4D63-BFC4-02539E3610FC}" type="slidenum">
              <a:rPr lang="en-US" smtClean="0"/>
              <a:pPr/>
              <a:t>31</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dirty="0" err="1" smtClean="0"/>
              <a:t>Brizendine</a:t>
            </a:r>
            <a:r>
              <a:rPr lang="en-US" dirty="0" smtClean="0"/>
              <a:t> L. 2006. </a:t>
            </a:r>
            <a:r>
              <a:rPr lang="en-US" i="1" dirty="0" smtClean="0"/>
              <a:t>The</a:t>
            </a:r>
            <a:r>
              <a:rPr lang="en-US" i="1" baseline="0" dirty="0" smtClean="0"/>
              <a:t> Female Brain</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CA001A5-9411-44C8-A283-318C80CFF6A1}" type="slidenum">
              <a:rPr lang="en-US" altLang="en-US" smtClean="0"/>
              <a:pPr/>
              <a:t>32</a:t>
            </a:fld>
            <a:endParaRPr lang="en-US" alt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iGen comes from </a:t>
            </a:r>
            <a:r>
              <a:rPr lang="en-US" dirty="0" err="1" smtClean="0"/>
              <a:t>iphone</a:t>
            </a:r>
            <a:r>
              <a:rPr lang="en-US" dirty="0" smtClean="0"/>
              <a:t>, </a:t>
            </a:r>
            <a:r>
              <a:rPr lang="en-US" dirty="0" err="1" smtClean="0"/>
              <a:t>ipad</a:t>
            </a:r>
            <a:r>
              <a:rPr lang="en-US" dirty="0" smtClean="0"/>
              <a:t>, </a:t>
            </a:r>
            <a:r>
              <a:rPr lang="en-US" dirty="0" err="1" smtClean="0"/>
              <a:t>ieverything</a:t>
            </a:r>
            <a:r>
              <a:rPr lang="en-US" dirty="0" smtClean="0"/>
              <a:t>. This is probably the first truly technology dependent generation</a:t>
            </a:r>
          </a:p>
          <a:p>
            <a:endParaRPr lang="en-US" dirty="0"/>
          </a:p>
          <a:p>
            <a:r>
              <a:rPr lang="en-US" dirty="0" smtClean="0"/>
              <a:t>The Center for Generational Kinetics, “Top 10 Gen Z Questions Answered”, </a:t>
            </a:r>
            <a:r>
              <a:rPr lang="en-US" dirty="0" smtClean="0">
                <a:hlinkClick r:id="rId3"/>
              </a:rPr>
              <a:t>http://genhq.com/igen-gen-z-generation-z-centennials-info/</a:t>
            </a:r>
            <a:r>
              <a:rPr lang="en-US" dirty="0" smtClean="0"/>
              <a:t> </a:t>
            </a: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3</a:t>
            </a:fld>
            <a:endParaRPr lang="en-US"/>
          </a:p>
        </p:txBody>
      </p:sp>
    </p:spTree>
    <p:extLst>
      <p:ext uri="{BB962C8B-B14F-4D97-AF65-F5344CB8AC3E}">
        <p14:creationId xmlns:p14="http://schemas.microsoft.com/office/powerpoint/2010/main" val="2447155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0C1F07B-26B0-4B44-A92C-AD679B47EA68}" type="slidenum">
              <a:rPr lang="en-US" altLang="en-US" smtClean="0">
                <a:solidFill>
                  <a:srgbClr val="000000"/>
                </a:solidFill>
              </a:rPr>
              <a:pPr/>
              <a:t>33</a:t>
            </a:fld>
            <a:endParaRPr lang="en-US" altLang="en-US" smtClean="0">
              <a:solidFill>
                <a:srgbClr val="000000"/>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endParaRPr lang="en-US" altLang="en-US"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0DA333A-5C12-44D8-A5A1-24A14F544E85}" type="slidenum">
              <a:rPr lang="en-US" altLang="en-US" smtClean="0">
                <a:solidFill>
                  <a:srgbClr val="000000"/>
                </a:solidFill>
              </a:rPr>
              <a:pPr/>
              <a:t>34</a:t>
            </a:fld>
            <a:endParaRPr lang="en-US" altLang="en-US" smtClean="0">
              <a:solidFill>
                <a:srgbClr val="000000"/>
              </a:solidFill>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endParaRPr lang="en-US" alt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xfrm>
            <a:off x="1149350" y="687388"/>
            <a:ext cx="4572000" cy="3429000"/>
          </a:xfrm>
          <a:ln/>
        </p:spPr>
      </p:sp>
      <p:sp>
        <p:nvSpPr>
          <p:cNvPr id="184323" name="Rectangle 3"/>
          <p:cNvSpPr>
            <a:spLocks noGrp="1" noChangeArrowheads="1"/>
          </p:cNvSpPr>
          <p:nvPr>
            <p:ph type="body" idx="1"/>
          </p:nvPr>
        </p:nvSpPr>
        <p:spPr>
          <a:xfrm>
            <a:off x="912813" y="4344025"/>
            <a:ext cx="5486400" cy="2360951"/>
          </a:xfrm>
          <a:noFill/>
        </p:spPr>
        <p:txBody>
          <a:bodyPr/>
          <a:lstStyle/>
          <a:p>
            <a:pPr eaLnBrk="1" hangingPunct="1">
              <a:spcBef>
                <a:spcPct val="0"/>
              </a:spcBef>
              <a:tabLst>
                <a:tab pos="2514600" algn="l"/>
              </a:tabLst>
            </a:pPr>
            <a:r>
              <a:rPr lang="en-US" altLang="en-US" smtClean="0">
                <a:latin typeface="Arial" charset="0"/>
              </a:rPr>
              <a:t>Bonding occurs even with one act of sex or a “one night stand” or hook-up .because sex is also a brain event and has an effect there.</a:t>
            </a:r>
          </a:p>
          <a:p>
            <a:pPr eaLnBrk="1" hangingPunct="1">
              <a:spcBef>
                <a:spcPct val="0"/>
              </a:spcBef>
              <a:tabLst>
                <a:tab pos="2514600" algn="l"/>
              </a:tabLst>
            </a:pPr>
            <a:endParaRPr lang="en-US" altLang="en-US" smtClean="0">
              <a:latin typeface="Arial" charset="0"/>
            </a:endParaRPr>
          </a:p>
          <a:p>
            <a:pPr eaLnBrk="1" hangingPunct="1">
              <a:spcBef>
                <a:spcPct val="0"/>
              </a:spcBef>
              <a:tabLst>
                <a:tab pos="2514600" algn="l"/>
              </a:tabLst>
            </a:pPr>
            <a:endParaRPr lang="en-US" altLang="en-US" smtClean="0">
              <a:latin typeface="Arial" charset="0"/>
            </a:endParaRPr>
          </a:p>
          <a:p>
            <a:pPr eaLnBrk="1" hangingPunct="1">
              <a:spcBef>
                <a:spcPct val="0"/>
              </a:spcBef>
              <a:tabLst>
                <a:tab pos="2514600" algn="l"/>
              </a:tabLst>
            </a:pPr>
            <a:r>
              <a:rPr lang="en-US" altLang="en-US" smtClean="0">
                <a:latin typeface="Arial" charset="0"/>
              </a:rPr>
              <a:t>Societal factors, alcohol &amp; drug use with sex, immaturity &amp; other factors seem to be some of the reasons bonding does not keep most of these people</a:t>
            </a:r>
            <a:r>
              <a:rPr lang="en-US" altLang="en-US" baseline="30000" smtClean="0">
                <a:latin typeface="Arial" charset="0"/>
              </a:rPr>
              <a:t> </a:t>
            </a:r>
            <a:r>
              <a:rPr lang="en-US" altLang="en-US" smtClean="0">
                <a:latin typeface="Arial" charset="0"/>
              </a:rPr>
              <a:t>together</a:t>
            </a:r>
            <a:r>
              <a:rPr lang="en-US" altLang="en-US" baseline="30000" smtClean="0">
                <a:latin typeface="Arial" charset="0"/>
              </a:rPr>
              <a:t>2</a:t>
            </a:r>
          </a:p>
          <a:p>
            <a:pPr eaLnBrk="1" hangingPunct="1">
              <a:spcBef>
                <a:spcPct val="0"/>
              </a:spcBef>
              <a:tabLst>
                <a:tab pos="2514600" algn="l"/>
              </a:tabLst>
            </a:pPr>
            <a:endParaRPr lang="en-US" altLang="en-US" smtClean="0">
              <a:latin typeface="Arial" charset="0"/>
            </a:endParaRPr>
          </a:p>
        </p:txBody>
      </p:sp>
      <p:sp>
        <p:nvSpPr>
          <p:cNvPr id="184324" name="Rectangle 4"/>
          <p:cNvSpPr>
            <a:spLocks noChangeArrowheads="1"/>
          </p:cNvSpPr>
          <p:nvPr/>
        </p:nvSpPr>
        <p:spPr bwMode="auto">
          <a:xfrm>
            <a:off x="914400" y="7240562"/>
            <a:ext cx="5181600" cy="76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554" tIns="44777" rIns="89554" bIns="44777">
            <a:spAutoFit/>
          </a:bodyPr>
          <a:lstStyle>
            <a:lvl1pPr marL="171450" indent="-171450" defTabSz="895350">
              <a:spcBef>
                <a:spcPct val="30000"/>
              </a:spcBef>
              <a:defRPr sz="1200">
                <a:solidFill>
                  <a:schemeClr val="tx1"/>
                </a:solidFill>
                <a:latin typeface="Arial" charset="0"/>
              </a:defRPr>
            </a:lvl1pPr>
            <a:lvl2pPr marL="742950" indent="-285750" defTabSz="895350">
              <a:spcBef>
                <a:spcPct val="30000"/>
              </a:spcBef>
              <a:defRPr sz="1200">
                <a:solidFill>
                  <a:schemeClr val="tx1"/>
                </a:solidFill>
                <a:latin typeface="Arial" charset="0"/>
              </a:defRPr>
            </a:lvl2pPr>
            <a:lvl3pPr marL="1143000" indent="-228600" defTabSz="895350">
              <a:spcBef>
                <a:spcPct val="30000"/>
              </a:spcBef>
              <a:defRPr sz="1200">
                <a:solidFill>
                  <a:schemeClr val="tx1"/>
                </a:solidFill>
                <a:latin typeface="Arial" charset="0"/>
              </a:defRPr>
            </a:lvl3pPr>
            <a:lvl4pPr marL="1600200" indent="-228600" defTabSz="895350">
              <a:spcBef>
                <a:spcPct val="30000"/>
              </a:spcBef>
              <a:defRPr sz="1200">
                <a:solidFill>
                  <a:schemeClr val="tx1"/>
                </a:solidFill>
                <a:latin typeface="Arial" charset="0"/>
              </a:defRPr>
            </a:lvl4pPr>
            <a:lvl5pPr marL="2057400" indent="-228600" defTabSz="895350">
              <a:spcBef>
                <a:spcPct val="30000"/>
              </a:spcBef>
              <a:defRPr sz="1200">
                <a:solidFill>
                  <a:schemeClr val="tx1"/>
                </a:solidFill>
                <a:latin typeface="Arial" charset="0"/>
              </a:defRPr>
            </a:lvl5pPr>
            <a:lvl6pPr marL="2514600" indent="-228600" defTabSz="895350" eaLnBrk="0" fontAlgn="base" hangingPunct="0">
              <a:spcBef>
                <a:spcPct val="30000"/>
              </a:spcBef>
              <a:spcAft>
                <a:spcPct val="0"/>
              </a:spcAft>
              <a:defRPr sz="1200">
                <a:solidFill>
                  <a:schemeClr val="tx1"/>
                </a:solidFill>
                <a:latin typeface="Arial" charset="0"/>
              </a:defRPr>
            </a:lvl6pPr>
            <a:lvl7pPr marL="2971800" indent="-228600" defTabSz="895350" eaLnBrk="0" fontAlgn="base" hangingPunct="0">
              <a:spcBef>
                <a:spcPct val="30000"/>
              </a:spcBef>
              <a:spcAft>
                <a:spcPct val="0"/>
              </a:spcAft>
              <a:defRPr sz="1200">
                <a:solidFill>
                  <a:schemeClr val="tx1"/>
                </a:solidFill>
                <a:latin typeface="Arial" charset="0"/>
              </a:defRPr>
            </a:lvl7pPr>
            <a:lvl8pPr marL="3429000" indent="-228600" defTabSz="895350" eaLnBrk="0" fontAlgn="base" hangingPunct="0">
              <a:spcBef>
                <a:spcPct val="30000"/>
              </a:spcBef>
              <a:spcAft>
                <a:spcPct val="0"/>
              </a:spcAft>
              <a:defRPr sz="1200">
                <a:solidFill>
                  <a:schemeClr val="tx1"/>
                </a:solidFill>
                <a:latin typeface="Arial" charset="0"/>
              </a:defRPr>
            </a:lvl8pPr>
            <a:lvl9pPr marL="3886200" indent="-228600" defTabSz="895350" eaLnBrk="0" fontAlgn="base" hangingPunct="0">
              <a:spcBef>
                <a:spcPct val="30000"/>
              </a:spcBef>
              <a:spcAft>
                <a:spcPct val="0"/>
              </a:spcAft>
              <a:defRPr sz="1200">
                <a:solidFill>
                  <a:schemeClr val="tx1"/>
                </a:solidFill>
                <a:latin typeface="Arial" charset="0"/>
              </a:defRPr>
            </a:lvl9pPr>
          </a:lstStyle>
          <a:p>
            <a:pPr>
              <a:spcBef>
                <a:spcPct val="0"/>
              </a:spcBef>
            </a:pPr>
            <a:r>
              <a:rPr kumimoji="1" lang="en-US" altLang="en-US" sz="1100">
                <a:latin typeface="Franklin Gothic Book" pitchFamily="34" charset="0"/>
              </a:rPr>
              <a:t>References:</a:t>
            </a:r>
          </a:p>
          <a:p>
            <a:pPr>
              <a:spcBef>
                <a:spcPct val="0"/>
              </a:spcBef>
              <a:buFontTx/>
              <a:buAutoNum type="arabicPeriod"/>
            </a:pPr>
            <a:r>
              <a:rPr kumimoji="1" lang="en-US" altLang="en-US" sz="1100">
                <a:latin typeface="Franklin Gothic Book" pitchFamily="34" charset="0"/>
              </a:rPr>
              <a:t>Rector RE, Johnson KA, Noyes LR. </a:t>
            </a:r>
            <a:r>
              <a:rPr kumimoji="1" lang="en-US" altLang="en-US" sz="1100" i="1">
                <a:latin typeface="Franklin Gothic Book" pitchFamily="34" charset="0"/>
              </a:rPr>
              <a:t>Sexually Active Teenagers Are More Likely to be Depressed and to Attempt Suicide</a:t>
            </a:r>
            <a:r>
              <a:rPr kumimoji="1" lang="en-US" altLang="en-US" sz="1100">
                <a:latin typeface="Franklin Gothic Book" pitchFamily="34" charset="0"/>
              </a:rPr>
              <a:t>. Washington, DC: The Heritage Center for Data Analysis, The Heritage Foundation. Publication CDA03-04.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0BCB53F-99BF-404A-8335-39E47E8BF850}" type="slidenum">
              <a:rPr lang="en-US" altLang="en-US" smtClean="0"/>
              <a:pPr/>
              <a:t>36</a:t>
            </a:fld>
            <a:endParaRPr lang="en-US" alt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r>
              <a:rPr lang="en-US" altLang="en-US" smtClean="0">
                <a:latin typeface="Arial" charset="0"/>
              </a:rPr>
              <a:t>The inability to bond after multiple sex encounters is almost like the tape that looses its stickiness after being applied and removed multiple times because we’ve developed the habit or brain pattern of breaking bonds in other words  our brain tape has lost its stickyness– we lose the ability to remain attached when desired.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Pfeifer JH and Blakemore SJ, “Adolescent social cognitive and affective neuroscience: past, present, and future,” </a:t>
            </a:r>
            <a:r>
              <a:rPr lang="en-US" sz="1200" i="1" kern="1200" dirty="0" err="1" smtClean="0">
                <a:solidFill>
                  <a:schemeClr val="tx1"/>
                </a:solidFill>
                <a:effectLst/>
                <a:latin typeface="+mn-lt"/>
                <a:ea typeface="+mn-ea"/>
                <a:cs typeface="+mn-cs"/>
              </a:rPr>
              <a:t>Soc</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Cogn</a:t>
            </a:r>
            <a:r>
              <a:rPr lang="en-US" sz="1200" i="1" kern="1200" dirty="0" smtClean="0">
                <a:solidFill>
                  <a:schemeClr val="tx1"/>
                </a:solidFill>
                <a:effectLst/>
                <a:latin typeface="+mn-lt"/>
                <a:ea typeface="+mn-ea"/>
                <a:cs typeface="+mn-cs"/>
              </a:rPr>
              <a:t> Affect </a:t>
            </a:r>
            <a:r>
              <a:rPr lang="en-US" sz="1200" i="1" kern="1200" dirty="0" err="1" smtClean="0">
                <a:solidFill>
                  <a:schemeClr val="tx1"/>
                </a:solidFill>
                <a:effectLst/>
                <a:latin typeface="+mn-lt"/>
                <a:ea typeface="+mn-ea"/>
                <a:cs typeface="+mn-cs"/>
              </a:rPr>
              <a:t>Neurosci</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(2012) 7 (1): 1-10</a:t>
            </a:r>
          </a:p>
          <a:p>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38</a:t>
            </a:fld>
            <a:endParaRPr lang="en-US"/>
          </a:p>
        </p:txBody>
      </p:sp>
    </p:spTree>
    <p:extLst>
      <p:ext uri="{BB962C8B-B14F-4D97-AF65-F5344CB8AC3E}">
        <p14:creationId xmlns:p14="http://schemas.microsoft.com/office/powerpoint/2010/main" val="3885626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a:t>
            </a:r>
            <a:r>
              <a:rPr lang="en-US" sz="1200" kern="1200" dirty="0" err="1" smtClean="0">
                <a:solidFill>
                  <a:schemeClr val="tx1"/>
                </a:solidFill>
                <a:effectLst/>
                <a:latin typeface="+mn-lt"/>
                <a:ea typeface="+mn-ea"/>
                <a:cs typeface="+mn-cs"/>
              </a:rPr>
              <a:t>Piero</a:t>
            </a:r>
            <a:r>
              <a:rPr lang="en-US" sz="1200" kern="1200" dirty="0" smtClean="0">
                <a:solidFill>
                  <a:schemeClr val="tx1"/>
                </a:solidFill>
                <a:effectLst/>
                <a:latin typeface="+mn-lt"/>
                <a:ea typeface="+mn-ea"/>
                <a:cs typeface="+mn-cs"/>
              </a:rPr>
              <a:t> LB, </a:t>
            </a:r>
            <a:r>
              <a:rPr lang="en-US" sz="1200" kern="1200" dirty="0" err="1" smtClean="0">
                <a:solidFill>
                  <a:schemeClr val="tx1"/>
                </a:solidFill>
                <a:effectLst/>
                <a:latin typeface="+mn-lt"/>
                <a:ea typeface="+mn-ea"/>
                <a:cs typeface="+mn-cs"/>
              </a:rPr>
              <a:t>Saxbe</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Margolin</a:t>
            </a:r>
            <a:r>
              <a:rPr lang="en-US" sz="1200" kern="1200" smtClean="0">
                <a:solidFill>
                  <a:schemeClr val="tx1"/>
                </a:solidFill>
                <a:effectLst/>
                <a:latin typeface="+mn-lt"/>
                <a:ea typeface="+mn-ea"/>
                <a:cs typeface="+mn-cs"/>
              </a:rPr>
              <a:t> G, “Basic Emotion processing and the adolescent brain: Task demands, analytic approaches, and trajectories of changes.</a:t>
            </a:r>
          </a:p>
          <a:p>
            <a:endParaRPr lang="en-US"/>
          </a:p>
        </p:txBody>
      </p:sp>
      <p:sp>
        <p:nvSpPr>
          <p:cNvPr id="4" name="Slide Number Placeholder 3"/>
          <p:cNvSpPr>
            <a:spLocks noGrp="1"/>
          </p:cNvSpPr>
          <p:nvPr>
            <p:ph type="sldNum" sz="quarter" idx="10"/>
          </p:nvPr>
        </p:nvSpPr>
        <p:spPr/>
        <p:txBody>
          <a:bodyPr/>
          <a:lstStyle/>
          <a:p>
            <a:fld id="{D138AAD9-937B-4D0C-81B4-3C6518A1E80E}" type="slidenum">
              <a:rPr lang="en-US" smtClean="0"/>
              <a:t>39</a:t>
            </a:fld>
            <a:endParaRPr lang="en-US"/>
          </a:p>
        </p:txBody>
      </p:sp>
    </p:spTree>
    <p:extLst>
      <p:ext uri="{BB962C8B-B14F-4D97-AF65-F5344CB8AC3E}">
        <p14:creationId xmlns:p14="http://schemas.microsoft.com/office/powerpoint/2010/main" val="3088425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charset="0"/>
              </a:defRPr>
            </a:lvl1pPr>
            <a:lvl2pPr marL="742950" indent="-285750" defTabSz="931863">
              <a:spcBef>
                <a:spcPct val="30000"/>
              </a:spcBef>
              <a:defRPr sz="1200">
                <a:solidFill>
                  <a:schemeClr val="tx1"/>
                </a:solidFill>
                <a:latin typeface="Arial" charset="0"/>
              </a:defRPr>
            </a:lvl2pPr>
            <a:lvl3pPr marL="1143000" indent="-228600" defTabSz="931863">
              <a:spcBef>
                <a:spcPct val="30000"/>
              </a:spcBef>
              <a:defRPr sz="1200">
                <a:solidFill>
                  <a:schemeClr val="tx1"/>
                </a:solidFill>
                <a:latin typeface="Arial" charset="0"/>
              </a:defRPr>
            </a:lvl3pPr>
            <a:lvl4pPr marL="1600200" indent="-228600" defTabSz="931863">
              <a:spcBef>
                <a:spcPct val="30000"/>
              </a:spcBef>
              <a:defRPr sz="1200">
                <a:solidFill>
                  <a:schemeClr val="tx1"/>
                </a:solidFill>
                <a:latin typeface="Arial" charset="0"/>
              </a:defRPr>
            </a:lvl4pPr>
            <a:lvl5pPr marL="2057400" indent="-228600" defTabSz="931863">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spcBef>
                <a:spcPct val="0"/>
              </a:spcBef>
            </a:pPr>
            <a:fld id="{1F83D745-7E2A-4254-9110-40600FB6312E}" type="slidenum">
              <a:rPr lang="en-US" altLang="en-US" smtClean="0"/>
              <a:pPr>
                <a:spcBef>
                  <a:spcPct val="0"/>
                </a:spcBef>
              </a:pPr>
              <a:t>40</a:t>
            </a:fld>
            <a:endParaRPr lang="en-US" alt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Three separate dynamic areas are identified by Functional MRI’s and PET scans associated with love.  Only time and other behaviors can reveal the difference.</a:t>
            </a:r>
          </a:p>
        </p:txBody>
      </p:sp>
      <p:sp>
        <p:nvSpPr>
          <p:cNvPr id="2" name="Rectangle 1"/>
          <p:cNvSpPr/>
          <p:nvPr/>
        </p:nvSpPr>
        <p:spPr>
          <a:xfrm>
            <a:off x="838200" y="5638800"/>
            <a:ext cx="3429000" cy="738664"/>
          </a:xfrm>
          <a:prstGeom prst="rect">
            <a:avLst/>
          </a:prstGeom>
        </p:spPr>
        <p:txBody>
          <a:bodyPr>
            <a:spAutoFit/>
          </a:bodyPr>
          <a:lstStyle/>
          <a:p>
            <a:pPr lvl="0">
              <a:spcBef>
                <a:spcPct val="0"/>
              </a:spcBef>
              <a:spcAft>
                <a:spcPct val="0"/>
              </a:spcAft>
            </a:pPr>
            <a:r>
              <a:rPr lang="en-US" altLang="en-US" sz="1400" dirty="0" err="1">
                <a:solidFill>
                  <a:srgbClr val="000000"/>
                </a:solidFill>
                <a:latin typeface="Franklin Gothic Book"/>
              </a:rPr>
              <a:t>Strauch</a:t>
            </a:r>
            <a:r>
              <a:rPr lang="en-US" altLang="en-US" sz="1400" dirty="0">
                <a:solidFill>
                  <a:srgbClr val="000000"/>
                </a:solidFill>
                <a:latin typeface="Franklin Gothic Book"/>
              </a:rPr>
              <a:t>.  “The Primal Teen”, 2003</a:t>
            </a:r>
          </a:p>
          <a:p>
            <a:pPr lvl="0">
              <a:spcBef>
                <a:spcPct val="0"/>
              </a:spcBef>
              <a:spcAft>
                <a:spcPct val="0"/>
              </a:spcAft>
            </a:pPr>
            <a:r>
              <a:rPr lang="en-US" altLang="en-US" sz="1400" dirty="0" err="1">
                <a:solidFill>
                  <a:srgbClr val="000000"/>
                </a:solidFill>
                <a:latin typeface="Franklin Gothic Book"/>
              </a:rPr>
              <a:t>Leckman</a:t>
            </a:r>
            <a:r>
              <a:rPr lang="en-US" altLang="en-US" sz="1400" dirty="0">
                <a:solidFill>
                  <a:srgbClr val="000000"/>
                </a:solidFill>
                <a:latin typeface="Franklin Gothic Book"/>
              </a:rPr>
              <a:t>.  Child </a:t>
            </a:r>
            <a:r>
              <a:rPr lang="en-US" altLang="en-US" sz="1400" dirty="0" err="1">
                <a:solidFill>
                  <a:srgbClr val="000000"/>
                </a:solidFill>
                <a:latin typeface="Franklin Gothic Book"/>
              </a:rPr>
              <a:t>Adolesc</a:t>
            </a:r>
            <a:r>
              <a:rPr lang="en-US" altLang="en-US" sz="1400" dirty="0">
                <a:solidFill>
                  <a:srgbClr val="000000"/>
                </a:solidFill>
                <a:latin typeface="Franklin Gothic Book"/>
              </a:rPr>
              <a:t> Psychiatry.  </a:t>
            </a:r>
            <a:r>
              <a:rPr lang="en-US" altLang="en-US" sz="1400" dirty="0" err="1">
                <a:solidFill>
                  <a:srgbClr val="000000"/>
                </a:solidFill>
                <a:latin typeface="Franklin Gothic Book"/>
              </a:rPr>
              <a:t>elin</a:t>
            </a:r>
            <a:r>
              <a:rPr lang="en-US" altLang="en-US" sz="1400" dirty="0">
                <a:solidFill>
                  <a:srgbClr val="000000"/>
                </a:solidFill>
                <a:latin typeface="Franklin Gothic Book"/>
              </a:rPr>
              <a:t> N Am. 1999</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charset="0"/>
              </a:defRPr>
            </a:lvl1pPr>
            <a:lvl2pPr marL="742950" indent="-285750" defTabSz="931863">
              <a:spcBef>
                <a:spcPct val="30000"/>
              </a:spcBef>
              <a:defRPr sz="1200">
                <a:solidFill>
                  <a:schemeClr val="tx1"/>
                </a:solidFill>
                <a:latin typeface="Arial" charset="0"/>
              </a:defRPr>
            </a:lvl2pPr>
            <a:lvl3pPr marL="1143000" indent="-228600" defTabSz="931863">
              <a:spcBef>
                <a:spcPct val="30000"/>
              </a:spcBef>
              <a:defRPr sz="1200">
                <a:solidFill>
                  <a:schemeClr val="tx1"/>
                </a:solidFill>
                <a:latin typeface="Arial" charset="0"/>
              </a:defRPr>
            </a:lvl3pPr>
            <a:lvl4pPr marL="1600200" indent="-228600" defTabSz="931863">
              <a:spcBef>
                <a:spcPct val="30000"/>
              </a:spcBef>
              <a:defRPr sz="1200">
                <a:solidFill>
                  <a:schemeClr val="tx1"/>
                </a:solidFill>
                <a:latin typeface="Arial" charset="0"/>
              </a:defRPr>
            </a:lvl4pPr>
            <a:lvl5pPr marL="2057400" indent="-228600" defTabSz="931863">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spcBef>
                <a:spcPct val="0"/>
              </a:spcBef>
            </a:pPr>
            <a:fld id="{2BF6494C-714D-4D0D-BDA8-9FD679E5FE0B}" type="slidenum">
              <a:rPr lang="en-US" altLang="en-US" smtClean="0"/>
              <a:pPr>
                <a:spcBef>
                  <a:spcPct val="0"/>
                </a:spcBef>
              </a:pPr>
              <a:t>41</a:t>
            </a:fld>
            <a:endParaRPr lang="en-US" alt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Janice, et al.  J of  Counseling and Clinical Psychology, 2002 </a:t>
            </a:r>
          </a:p>
          <a:p>
            <a:pPr eaLnBrk="1" hangingPunct="1"/>
            <a:endParaRPr lang="en-US" altLang="en-US" dirty="0"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charset="0"/>
              </a:defRPr>
            </a:lvl1pPr>
            <a:lvl2pPr marL="742950" indent="-285750" defTabSz="931863">
              <a:spcBef>
                <a:spcPct val="30000"/>
              </a:spcBef>
              <a:defRPr sz="1200">
                <a:solidFill>
                  <a:schemeClr val="tx1"/>
                </a:solidFill>
                <a:latin typeface="Arial" charset="0"/>
              </a:defRPr>
            </a:lvl2pPr>
            <a:lvl3pPr marL="1143000" indent="-228600" defTabSz="931863">
              <a:spcBef>
                <a:spcPct val="30000"/>
              </a:spcBef>
              <a:defRPr sz="1200">
                <a:solidFill>
                  <a:schemeClr val="tx1"/>
                </a:solidFill>
                <a:latin typeface="Arial" charset="0"/>
              </a:defRPr>
            </a:lvl3pPr>
            <a:lvl4pPr marL="1600200" indent="-228600" defTabSz="931863">
              <a:spcBef>
                <a:spcPct val="30000"/>
              </a:spcBef>
              <a:defRPr sz="1200">
                <a:solidFill>
                  <a:schemeClr val="tx1"/>
                </a:solidFill>
                <a:latin typeface="Arial" charset="0"/>
              </a:defRPr>
            </a:lvl4pPr>
            <a:lvl5pPr marL="2057400" indent="-228600" defTabSz="931863">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spcBef>
                <a:spcPct val="0"/>
              </a:spcBef>
            </a:pPr>
            <a:fld id="{9B65B749-964C-42A6-9838-604EA7DFE24F}" type="slidenum">
              <a:rPr lang="en-US" altLang="en-US" smtClean="0"/>
              <a:pPr>
                <a:spcBef>
                  <a:spcPct val="0"/>
                </a:spcBef>
              </a:pPr>
              <a:t>42</a:t>
            </a:fld>
            <a:endParaRPr lang="en-US" alt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These are actual images of brain scans.</a:t>
            </a:r>
          </a:p>
          <a:p>
            <a:pPr eaLnBrk="1" hangingPunct="1"/>
            <a:endParaRPr lang="en-US" altLang="en-US" smtClean="0">
              <a:latin typeface="Arial" charset="0"/>
            </a:endParaRPr>
          </a:p>
          <a:p>
            <a:pPr eaLnBrk="1" hangingPunct="1"/>
            <a:r>
              <a:rPr lang="en-US" altLang="en-US" smtClean="0">
                <a:latin typeface="Arial" charset="0"/>
              </a:rPr>
              <a:t>Dr McIlhaney and I have thought how we could develop a portable MRI to detect when someone is approaching, you could determine, “Is it lust or is it love?”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F04B1F0-86B0-4244-8D93-F044638C0E86}" type="slidenum">
              <a:rPr lang="en-US" altLang="en-US" smtClean="0"/>
              <a:pPr/>
              <a:t>43</a:t>
            </a:fld>
            <a:endParaRPr lang="en-US" alt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r>
              <a:rPr lang="en-US" altLang="en-US" smtClean="0">
                <a:latin typeface="Arial" charset="0"/>
              </a:rPr>
              <a:t>There is also a separate area of the brain for pain. Interestingly, the brain lights up in the same area if it’s physical pain like a broken bone  or emotional pain like a broken relationship. To the brain they both feel the same: it hurts when a bond is broken.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Center for Generational Kinetics, “Top 10 Gen Z Questions Answered”, </a:t>
            </a:r>
            <a:r>
              <a:rPr kumimoji="0" lang="en-US" sz="1200" b="0" i="0" u="none" strike="noStrike" kern="1200" cap="none" spc="0" normalizeH="0" baseline="0" noProof="0" dirty="0" smtClean="0">
                <a:ln>
                  <a:noFill/>
                </a:ln>
                <a:solidFill>
                  <a:prstClr val="black"/>
                </a:solidFill>
                <a:effectLst/>
                <a:uLnTx/>
                <a:uFillTx/>
                <a:latin typeface="+mn-lt"/>
                <a:ea typeface="+mn-ea"/>
                <a:cs typeface="+mn-cs"/>
                <a:hlinkClick r:id="rId3"/>
              </a:rPr>
              <a:t>http://genhq.com/igen-gen-z-generation-z-centennials-info/</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4</a:t>
            </a:fld>
            <a:endParaRPr lang="en-US"/>
          </a:p>
        </p:txBody>
      </p:sp>
    </p:spTree>
    <p:extLst>
      <p:ext uri="{BB962C8B-B14F-4D97-AF65-F5344CB8AC3E}">
        <p14:creationId xmlns:p14="http://schemas.microsoft.com/office/powerpoint/2010/main" val="2530954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224B875-4816-430E-BE69-4622F4B85E57}" type="slidenum">
              <a:rPr lang="en-US" altLang="en-US" smtClean="0"/>
              <a:pPr/>
              <a:t>44</a:t>
            </a:fld>
            <a:endParaRPr lang="en-US" alt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lvl="0">
              <a:buFontTx/>
              <a:buAutoNum type="arabicPeriod"/>
            </a:pPr>
            <a:r>
              <a:rPr lang="en-US" altLang="en-US" sz="1400" dirty="0" err="1">
                <a:solidFill>
                  <a:srgbClr val="000000"/>
                </a:solidFill>
                <a:latin typeface="Franklin Gothic Book"/>
              </a:rPr>
              <a:t>Hallfors</a:t>
            </a:r>
            <a:r>
              <a:rPr lang="en-US" altLang="en-US" sz="1400" dirty="0">
                <a:solidFill>
                  <a:srgbClr val="000000"/>
                </a:solidFill>
                <a:latin typeface="Franklin Gothic Book"/>
              </a:rPr>
              <a:t> DD. 2005. </a:t>
            </a:r>
            <a:r>
              <a:rPr lang="en-US" altLang="en-US" sz="1400" i="1" dirty="0">
                <a:solidFill>
                  <a:srgbClr val="000000"/>
                </a:solidFill>
                <a:latin typeface="Franklin Gothic Book"/>
              </a:rPr>
              <a:t>Am J </a:t>
            </a:r>
            <a:r>
              <a:rPr lang="en-US" altLang="en-US" sz="1400" i="1" dirty="0" err="1">
                <a:solidFill>
                  <a:srgbClr val="000000"/>
                </a:solidFill>
                <a:latin typeface="Franklin Gothic Book"/>
              </a:rPr>
              <a:t>Prev</a:t>
            </a:r>
            <a:r>
              <a:rPr lang="en-US" altLang="en-US" sz="1400" i="1" dirty="0">
                <a:solidFill>
                  <a:srgbClr val="000000"/>
                </a:solidFill>
                <a:latin typeface="Franklin Gothic Book"/>
              </a:rPr>
              <a:t> Med</a:t>
            </a:r>
          </a:p>
          <a:p>
            <a:pPr lvl="0">
              <a:buFontTx/>
              <a:buAutoNum type="arabicPeriod"/>
            </a:pPr>
            <a:r>
              <a:rPr lang="en-US" altLang="en-US" sz="1400" dirty="0">
                <a:solidFill>
                  <a:srgbClr val="000000"/>
                </a:solidFill>
                <a:latin typeface="Franklin Gothic Book"/>
              </a:rPr>
              <a:t>Rector RE, et al. 2003. </a:t>
            </a:r>
            <a:r>
              <a:rPr lang="en-US" altLang="en-US" sz="1400" i="1" dirty="0">
                <a:solidFill>
                  <a:srgbClr val="000000"/>
                </a:solidFill>
                <a:latin typeface="Franklin Gothic Book"/>
              </a:rPr>
              <a:t>Sexually Active Teenager</a:t>
            </a:r>
            <a:endParaRPr lang="en-US" altLang="en-US" dirty="0"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great movie for parents to watch with their kids.</a:t>
            </a:r>
            <a:r>
              <a:rPr lang="en-US" baseline="0" dirty="0" smtClean="0"/>
              <a:t> It can be a wonderful conversation starter. </a:t>
            </a: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46</a:t>
            </a:fld>
            <a:endParaRPr lang="en-US"/>
          </a:p>
        </p:txBody>
      </p:sp>
    </p:spTree>
    <p:extLst>
      <p:ext uri="{BB962C8B-B14F-4D97-AF65-F5344CB8AC3E}">
        <p14:creationId xmlns:p14="http://schemas.microsoft.com/office/powerpoint/2010/main" val="577702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Public Health model prioritizes Risk Avoidance :</a:t>
            </a:r>
          </a:p>
          <a:p>
            <a:r>
              <a:rPr lang="en-US" dirty="0" smtClean="0"/>
              <a:t>Example: Don’t Smoke</a:t>
            </a:r>
          </a:p>
          <a:p>
            <a:r>
              <a:rPr lang="en-US" dirty="0"/>
              <a:t>	</a:t>
            </a:r>
            <a:r>
              <a:rPr lang="en-US" dirty="0" smtClean="0"/>
              <a:t>If you do smoke….quit smoking!</a:t>
            </a:r>
          </a:p>
          <a:p>
            <a:endParaRPr lang="en-US" dirty="0"/>
          </a:p>
          <a:p>
            <a:r>
              <a:rPr lang="en-US" dirty="0" smtClean="0"/>
              <a:t>For sexual behaviors it should be:</a:t>
            </a:r>
          </a:p>
          <a:p>
            <a:r>
              <a:rPr lang="en-US" dirty="0" smtClean="0"/>
              <a:t>Don’t get involved in sexual behaviors</a:t>
            </a:r>
          </a:p>
          <a:p>
            <a:r>
              <a:rPr lang="en-US" dirty="0" smtClean="0"/>
              <a:t>If you have already been involved in sexual behaviors, stop participating in them.</a:t>
            </a:r>
          </a:p>
          <a:p>
            <a:endParaRPr lang="en-US" dirty="0" smtClean="0"/>
          </a:p>
          <a:p>
            <a:endParaRPr lang="en-US" dirty="0" smtClean="0"/>
          </a:p>
          <a:p>
            <a:endParaRPr lang="en-US" dirty="0"/>
          </a:p>
          <a:p>
            <a:r>
              <a:rPr lang="en-US" dirty="0" smtClean="0"/>
              <a:t>This is a copy of a slide</a:t>
            </a:r>
            <a:r>
              <a:rPr lang="en-US" baseline="0" dirty="0" smtClean="0"/>
              <a:t> from ASCEND SRAS Training Manual.</a:t>
            </a: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48</a:t>
            </a:fld>
            <a:endParaRPr lang="en-US"/>
          </a:p>
        </p:txBody>
      </p:sp>
    </p:spTree>
    <p:extLst>
      <p:ext uri="{BB962C8B-B14F-4D97-AF65-F5344CB8AC3E}">
        <p14:creationId xmlns:p14="http://schemas.microsoft.com/office/powerpoint/2010/main" val="36834727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We have effective vaccines available in the U.S. for Hepatitis B. Immunization begins in infancy</a:t>
            </a:r>
          </a:p>
          <a:p>
            <a:pPr marL="228600" indent="-228600">
              <a:buAutoNum type="arabicPeriod"/>
            </a:pPr>
            <a:r>
              <a:rPr lang="en-US" dirty="0" smtClean="0"/>
              <a:t>HPV vaccines are effective against 9 strains of the HPV virus and can be given as early as age 9</a:t>
            </a:r>
          </a:p>
          <a:p>
            <a:pPr marL="228600" indent="-228600">
              <a:buAutoNum type="arabicPeriod"/>
            </a:pPr>
            <a:r>
              <a:rPr lang="en-US" dirty="0" smtClean="0"/>
              <a:t>CDC guidelines recommend screening at least yearly for gonorrhea and chlamydia in sexually</a:t>
            </a:r>
            <a:r>
              <a:rPr lang="en-US" baseline="0" dirty="0" smtClean="0"/>
              <a:t> active females.</a:t>
            </a:r>
          </a:p>
          <a:p>
            <a:pPr marL="228600" indent="-228600">
              <a:buAutoNum type="arabicPeriod"/>
            </a:pPr>
            <a:r>
              <a:rPr lang="en-US" dirty="0" smtClean="0"/>
              <a:t>Because most people do not have symptoms, many STIs continue to go un-diagnosed and continue to be passed from one sexual partner to the next</a:t>
            </a:r>
          </a:p>
          <a:p>
            <a:pPr marL="228600" indent="-228600">
              <a:buAutoNum type="arabicPeriod"/>
            </a:pPr>
            <a:r>
              <a:rPr lang="en-US" dirty="0" smtClean="0"/>
              <a:t>Condoms are often equated with “safe sex”. How safe is sex with a condom?</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49</a:t>
            </a:fld>
            <a:endParaRPr lang="en-US"/>
          </a:p>
        </p:txBody>
      </p:sp>
    </p:spTree>
    <p:extLst>
      <p:ext uri="{BB962C8B-B14F-4D97-AF65-F5344CB8AC3E}">
        <p14:creationId xmlns:p14="http://schemas.microsoft.com/office/powerpoint/2010/main" val="3274378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880165" eaLnBrk="0" hangingPunct="0">
              <a:defRPr sz="1100">
                <a:solidFill>
                  <a:schemeClr val="tx1"/>
                </a:solidFill>
                <a:latin typeface="Franklin Gothic Book" pitchFamily="34" charset="0"/>
              </a:defRPr>
            </a:lvl1pPr>
            <a:lvl2pPr marL="729057" indent="-280406" defTabSz="880165" eaLnBrk="0" hangingPunct="0">
              <a:defRPr sz="1100">
                <a:solidFill>
                  <a:schemeClr val="tx1"/>
                </a:solidFill>
                <a:latin typeface="Franklin Gothic Book" pitchFamily="34" charset="0"/>
              </a:defRPr>
            </a:lvl2pPr>
            <a:lvl3pPr marL="1121626" indent="-224325" defTabSz="880165" eaLnBrk="0" hangingPunct="0">
              <a:defRPr sz="1100">
                <a:solidFill>
                  <a:schemeClr val="tx1"/>
                </a:solidFill>
                <a:latin typeface="Franklin Gothic Book" pitchFamily="34" charset="0"/>
              </a:defRPr>
            </a:lvl3pPr>
            <a:lvl4pPr marL="1570276" indent="-224325" defTabSz="880165" eaLnBrk="0" hangingPunct="0">
              <a:defRPr sz="1100">
                <a:solidFill>
                  <a:schemeClr val="tx1"/>
                </a:solidFill>
                <a:latin typeface="Franklin Gothic Book" pitchFamily="34" charset="0"/>
              </a:defRPr>
            </a:lvl4pPr>
            <a:lvl5pPr marL="2018927" indent="-224325" defTabSz="880165" eaLnBrk="0" hangingPunct="0">
              <a:defRPr sz="1100">
                <a:solidFill>
                  <a:schemeClr val="tx1"/>
                </a:solidFill>
                <a:latin typeface="Franklin Gothic Book" pitchFamily="34" charset="0"/>
              </a:defRPr>
            </a:lvl5pPr>
            <a:lvl6pPr marL="2467577" indent="-224325" defTabSz="880165" eaLnBrk="0" fontAlgn="base" hangingPunct="0">
              <a:spcBef>
                <a:spcPct val="0"/>
              </a:spcBef>
              <a:spcAft>
                <a:spcPct val="0"/>
              </a:spcAft>
              <a:defRPr sz="1100">
                <a:solidFill>
                  <a:schemeClr val="tx1"/>
                </a:solidFill>
                <a:latin typeface="Franklin Gothic Book" pitchFamily="34" charset="0"/>
              </a:defRPr>
            </a:lvl6pPr>
            <a:lvl7pPr marL="2916227" indent="-224325" defTabSz="880165" eaLnBrk="0" fontAlgn="base" hangingPunct="0">
              <a:spcBef>
                <a:spcPct val="0"/>
              </a:spcBef>
              <a:spcAft>
                <a:spcPct val="0"/>
              </a:spcAft>
              <a:defRPr sz="1100">
                <a:solidFill>
                  <a:schemeClr val="tx1"/>
                </a:solidFill>
                <a:latin typeface="Franklin Gothic Book" pitchFamily="34" charset="0"/>
              </a:defRPr>
            </a:lvl7pPr>
            <a:lvl8pPr marL="3364878" indent="-224325" defTabSz="880165" eaLnBrk="0" fontAlgn="base" hangingPunct="0">
              <a:spcBef>
                <a:spcPct val="0"/>
              </a:spcBef>
              <a:spcAft>
                <a:spcPct val="0"/>
              </a:spcAft>
              <a:defRPr sz="1100">
                <a:solidFill>
                  <a:schemeClr val="tx1"/>
                </a:solidFill>
                <a:latin typeface="Franklin Gothic Book" pitchFamily="34" charset="0"/>
              </a:defRPr>
            </a:lvl8pPr>
            <a:lvl9pPr marL="3813528" indent="-224325" defTabSz="880165" eaLnBrk="0" fontAlgn="base" hangingPunct="0">
              <a:spcBef>
                <a:spcPct val="0"/>
              </a:spcBef>
              <a:spcAft>
                <a:spcPct val="0"/>
              </a:spcAft>
              <a:defRPr sz="1100">
                <a:solidFill>
                  <a:schemeClr val="tx1"/>
                </a:solidFill>
                <a:latin typeface="Franklin Gothic Book" pitchFamily="34" charset="0"/>
              </a:defRPr>
            </a:lvl9pPr>
          </a:lstStyle>
          <a:p>
            <a:pPr eaLnBrk="1" hangingPunct="1"/>
            <a:fld id="{C8ED2D10-2D3F-4FE0-839E-88163CF4365A}" type="slidenum">
              <a:rPr lang="en-US" altLang="en-US" sz="1200">
                <a:latin typeface="Times New Roman" pitchFamily="18" charset="0"/>
              </a:rPr>
              <a:pPr eaLnBrk="1" hangingPunct="1"/>
              <a:t>50</a:t>
            </a:fld>
            <a:endParaRPr lang="en-US" altLang="en-US" sz="1200">
              <a:latin typeface="Times New Roman" pitchFamily="18" charset="0"/>
            </a:endParaRPr>
          </a:p>
        </p:txBody>
      </p:sp>
      <p:sp>
        <p:nvSpPr>
          <p:cNvPr id="30723" name="Rectangle 2"/>
          <p:cNvSpPr>
            <a:spLocks noGrp="1" noRot="1" noChangeAspect="1" noChangeArrowheads="1" noTextEdit="1"/>
          </p:cNvSpPr>
          <p:nvPr>
            <p:ph type="sldImg"/>
          </p:nvPr>
        </p:nvSpPr>
        <p:spPr>
          <a:xfrm>
            <a:off x="1143000" y="685800"/>
            <a:ext cx="4572000" cy="3429000"/>
          </a:xfrm>
          <a:ln/>
        </p:spPr>
      </p:sp>
      <p:sp>
        <p:nvSpPr>
          <p:cNvPr id="30724" name="Rectangle 3"/>
          <p:cNvSpPr>
            <a:spLocks noGrp="1" noChangeArrowheads="1"/>
          </p:cNvSpPr>
          <p:nvPr>
            <p:ph type="body" idx="1"/>
          </p:nvPr>
        </p:nvSpPr>
        <p:spPr>
          <a:xfrm>
            <a:off x="838615" y="4347148"/>
            <a:ext cx="5030132" cy="1424065"/>
          </a:xfrm>
          <a:noFill/>
        </p:spPr>
        <p:txBody>
          <a:bodyPr/>
          <a:lstStyle/>
          <a:p>
            <a:pPr eaLnBrk="1" hangingPunct="1">
              <a:spcBef>
                <a:spcPct val="0"/>
              </a:spcBef>
            </a:pPr>
            <a:r>
              <a:rPr lang="en-US" altLang="en-US" sz="1000" dirty="0"/>
              <a:t>Studies have shown that – even with 100% use – condoms do not consistently reduce the risk of sexually transmitted infections. Conclusive evidence is lacking for effectiveness against STIs like HPV and </a:t>
            </a:r>
            <a:r>
              <a:rPr lang="en-US" altLang="en-US" sz="1000" i="1" dirty="0" smtClean="0"/>
              <a:t>Trichomonas,</a:t>
            </a:r>
            <a:r>
              <a:rPr lang="en-US" altLang="en-US" sz="1000" dirty="0" smtClean="0"/>
              <a:t> </a:t>
            </a:r>
            <a:r>
              <a:rPr lang="en-US" altLang="en-US" sz="1000" dirty="0"/>
              <a:t>which each affect about 5 million people annually.</a:t>
            </a:r>
          </a:p>
          <a:p>
            <a:pPr eaLnBrk="1" hangingPunct="1">
              <a:spcBef>
                <a:spcPct val="0"/>
              </a:spcBef>
            </a:pPr>
            <a:endParaRPr lang="en-US" altLang="en-US" sz="1000" dirty="0"/>
          </a:p>
          <a:p>
            <a:pPr eaLnBrk="1" hangingPunct="1">
              <a:spcBef>
                <a:spcPct val="0"/>
              </a:spcBef>
            </a:pPr>
            <a:r>
              <a:rPr lang="en-US" altLang="en-US" sz="1000" dirty="0"/>
              <a:t>By far the most research for condom effectiveness has been done for HIV. A number of authors have done summary studies (meta-analyses) of other studies. In these studies, condom effectiveness appears to be about </a:t>
            </a:r>
            <a:r>
              <a:rPr lang="en-US" altLang="en-US" sz="1000" dirty="0" smtClean="0"/>
              <a:t>80-85%. However, recent research with MSM shows only about 70% effectiveness with anal intercourse. </a:t>
            </a:r>
            <a:r>
              <a:rPr lang="en-US" altLang="en-US" sz="1000" dirty="0"/>
              <a:t>Condom effectiveness against bacterial diseases like gonorrhea, chlamydia, and syphilis is significantly lower than for HIV.</a:t>
            </a:r>
          </a:p>
          <a:p>
            <a:pPr eaLnBrk="1" hangingPunct="1">
              <a:spcBef>
                <a:spcPct val="0"/>
              </a:spcBef>
            </a:pPr>
            <a:endParaRPr lang="en-US" altLang="en-US" sz="1000" dirty="0"/>
          </a:p>
        </p:txBody>
      </p:sp>
      <p:sp>
        <p:nvSpPr>
          <p:cNvPr id="30725" name="Rectangle 4"/>
          <p:cNvSpPr>
            <a:spLocks noChangeArrowheads="1"/>
          </p:cNvSpPr>
          <p:nvPr/>
        </p:nvSpPr>
        <p:spPr bwMode="auto">
          <a:xfrm>
            <a:off x="840167" y="5771213"/>
            <a:ext cx="5485158" cy="281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72" tIns="43986" rIns="87972" bIns="43986"/>
          <a:lstStyle>
            <a:lvl1pPr marL="171450" indent="-171450" defTabSz="896938" eaLnBrk="0" hangingPunct="0">
              <a:defRPr sz="1100">
                <a:solidFill>
                  <a:schemeClr val="tx1"/>
                </a:solidFill>
                <a:latin typeface="Franklin Gothic Book" pitchFamily="34" charset="0"/>
              </a:defRPr>
            </a:lvl1pPr>
            <a:lvl2pPr marL="971550" indent="-457200" defTabSz="896938" eaLnBrk="0" hangingPunct="0">
              <a:defRPr sz="1100">
                <a:solidFill>
                  <a:schemeClr val="tx1"/>
                </a:solidFill>
                <a:latin typeface="Franklin Gothic Book" pitchFamily="34" charset="0"/>
              </a:defRPr>
            </a:lvl2pPr>
            <a:lvl3pPr marL="1543050" indent="-457200" defTabSz="896938" eaLnBrk="0" hangingPunct="0">
              <a:defRPr sz="1100">
                <a:solidFill>
                  <a:schemeClr val="tx1"/>
                </a:solidFill>
                <a:latin typeface="Franklin Gothic Book" pitchFamily="34" charset="0"/>
              </a:defRPr>
            </a:lvl3pPr>
            <a:lvl4pPr marL="2114550" indent="-457200" defTabSz="896938" eaLnBrk="0" hangingPunct="0">
              <a:defRPr sz="1100">
                <a:solidFill>
                  <a:schemeClr val="tx1"/>
                </a:solidFill>
                <a:latin typeface="Franklin Gothic Book" pitchFamily="34" charset="0"/>
              </a:defRPr>
            </a:lvl4pPr>
            <a:lvl5pPr marL="2686050" indent="-457200" defTabSz="896938" eaLnBrk="0" hangingPunct="0">
              <a:defRPr sz="1100">
                <a:solidFill>
                  <a:schemeClr val="tx1"/>
                </a:solidFill>
                <a:latin typeface="Franklin Gothic Book" pitchFamily="34" charset="0"/>
              </a:defRPr>
            </a:lvl5pPr>
            <a:lvl6pPr marL="3143250" indent="-457200" defTabSz="896938" eaLnBrk="0" fontAlgn="base" hangingPunct="0">
              <a:spcBef>
                <a:spcPct val="0"/>
              </a:spcBef>
              <a:spcAft>
                <a:spcPct val="0"/>
              </a:spcAft>
              <a:defRPr sz="1100">
                <a:solidFill>
                  <a:schemeClr val="tx1"/>
                </a:solidFill>
                <a:latin typeface="Franklin Gothic Book" pitchFamily="34" charset="0"/>
              </a:defRPr>
            </a:lvl6pPr>
            <a:lvl7pPr marL="3600450" indent="-457200" defTabSz="896938" eaLnBrk="0" fontAlgn="base" hangingPunct="0">
              <a:spcBef>
                <a:spcPct val="0"/>
              </a:spcBef>
              <a:spcAft>
                <a:spcPct val="0"/>
              </a:spcAft>
              <a:defRPr sz="1100">
                <a:solidFill>
                  <a:schemeClr val="tx1"/>
                </a:solidFill>
                <a:latin typeface="Franklin Gothic Book" pitchFamily="34" charset="0"/>
              </a:defRPr>
            </a:lvl7pPr>
            <a:lvl8pPr marL="4057650" indent="-457200" defTabSz="896938" eaLnBrk="0" fontAlgn="base" hangingPunct="0">
              <a:spcBef>
                <a:spcPct val="0"/>
              </a:spcBef>
              <a:spcAft>
                <a:spcPct val="0"/>
              </a:spcAft>
              <a:defRPr sz="1100">
                <a:solidFill>
                  <a:schemeClr val="tx1"/>
                </a:solidFill>
                <a:latin typeface="Franklin Gothic Book" pitchFamily="34" charset="0"/>
              </a:defRPr>
            </a:lvl8pPr>
            <a:lvl9pPr marL="4514850" indent="-457200" defTabSz="896938" eaLnBrk="0" fontAlgn="base" hangingPunct="0">
              <a:spcBef>
                <a:spcPct val="0"/>
              </a:spcBef>
              <a:spcAft>
                <a:spcPct val="0"/>
              </a:spcAft>
              <a:defRPr sz="1100">
                <a:solidFill>
                  <a:schemeClr val="tx1"/>
                </a:solidFill>
                <a:latin typeface="Franklin Gothic Book" pitchFamily="34" charset="0"/>
              </a:defRPr>
            </a:lvl9pPr>
          </a:lstStyle>
          <a:p>
            <a:pPr eaLnBrk="1" hangingPunct="1"/>
            <a:r>
              <a:rPr lang="en-US" altLang="en-US" sz="1000" dirty="0"/>
              <a:t>References</a:t>
            </a:r>
            <a:r>
              <a:rPr lang="en-US" altLang="en-US" sz="1000" dirty="0" smtClean="0"/>
              <a:t>:</a:t>
            </a:r>
          </a:p>
          <a:p>
            <a:r>
              <a:rPr lang="en-US" sz="1000" dirty="0"/>
              <a:t>13. Weller SC, Davis-</a:t>
            </a:r>
            <a:r>
              <a:rPr lang="en-US" sz="1000" dirty="0" err="1"/>
              <a:t>Beaty</a:t>
            </a:r>
            <a:r>
              <a:rPr lang="en-US" sz="1000" dirty="0"/>
              <a:t> K, “Condom Effectiveness in Reducing Heterosexual HIV transmission (Review)” </a:t>
            </a:r>
            <a:r>
              <a:rPr lang="en-US" sz="1000" i="1" dirty="0"/>
              <a:t>The Cochrane Library </a:t>
            </a:r>
            <a:r>
              <a:rPr lang="en-US" sz="1000" dirty="0"/>
              <a:t>2007, Issue 4. Retrieved March 2015 from </a:t>
            </a:r>
            <a:r>
              <a:rPr lang="en-US" sz="1000" u="sng" dirty="0">
                <a:hlinkClick r:id="rId3"/>
              </a:rPr>
              <a:t>http://www.thecochranelibrary.com</a:t>
            </a:r>
            <a:r>
              <a:rPr lang="en-US" sz="1000" dirty="0"/>
              <a:t> </a:t>
            </a:r>
          </a:p>
          <a:p>
            <a:r>
              <a:rPr lang="en-US" sz="1000" dirty="0"/>
              <a:t>14. Crosby RA, </a:t>
            </a:r>
            <a:r>
              <a:rPr lang="en-US" sz="1000" dirty="0" err="1"/>
              <a:t>Charnigo</a:t>
            </a:r>
            <a:r>
              <a:rPr lang="en-US" sz="1000" dirty="0"/>
              <a:t> RA, Weathers C, et al, “Condom Effectiveness Against Non-viral Sexually Transmitted Infections”,</a:t>
            </a:r>
            <a:r>
              <a:rPr lang="en-US" sz="1000" i="1" dirty="0"/>
              <a:t> Sexually Transmitted Infections </a:t>
            </a:r>
            <a:r>
              <a:rPr lang="en-US" sz="1000" dirty="0"/>
              <a:t>2012;88(7):484-489</a:t>
            </a:r>
          </a:p>
          <a:p>
            <a:r>
              <a:rPr lang="en-US" sz="1000" dirty="0"/>
              <a:t>15. Koss CA, Dunne EF, Warner L, “A Systematic Review of Epidemiologic Studies Assessing Condom Use and the Risk of Syphilis,” </a:t>
            </a:r>
            <a:r>
              <a:rPr lang="en-US" sz="1000" i="1" dirty="0"/>
              <a:t>Sexually Transmitted Diseases </a:t>
            </a:r>
            <a:r>
              <a:rPr lang="en-US" sz="1000" dirty="0"/>
              <a:t>July 2009; Vol 36, No. 7</a:t>
            </a:r>
          </a:p>
          <a:p>
            <a:r>
              <a:rPr lang="en-US" sz="1000" dirty="0"/>
              <a:t>16. Winer RL, Hughes JP, </a:t>
            </a:r>
            <a:r>
              <a:rPr lang="en-US" sz="1000" dirty="0" err="1"/>
              <a:t>Qinghua</a:t>
            </a:r>
            <a:r>
              <a:rPr lang="en-US" sz="1000" dirty="0"/>
              <a:t> F, et al, “Condom Use and the Risk of Genital Human Papillomavirus Infection in Young Women,” </a:t>
            </a:r>
            <a:r>
              <a:rPr lang="en-US" sz="1000" i="1" dirty="0"/>
              <a:t>The New England Journal of Medicine, </a:t>
            </a:r>
            <a:r>
              <a:rPr lang="en-US" sz="1000" dirty="0"/>
              <a:t>June 22, 2006, Vol. 354 No 25 2645-2654.</a:t>
            </a:r>
          </a:p>
          <a:p>
            <a:r>
              <a:rPr lang="en-US" sz="1000" dirty="0"/>
              <a:t>17. Martin ET, </a:t>
            </a:r>
            <a:r>
              <a:rPr lang="en-US" sz="1000" dirty="0" err="1"/>
              <a:t>Krantz</a:t>
            </a:r>
            <a:r>
              <a:rPr lang="en-US" sz="1000" dirty="0"/>
              <a:t> E, Gottlieb SL, et al, “A pooled analysis of the effect of condoms in preventing </a:t>
            </a:r>
          </a:p>
          <a:p>
            <a:r>
              <a:rPr lang="en-US" sz="1000" dirty="0"/>
              <a:t>HSV-2 acquisition,” </a:t>
            </a:r>
            <a:r>
              <a:rPr lang="en-US" sz="1000" i="1" dirty="0"/>
              <a:t>Arch Intern Med </a:t>
            </a:r>
            <a:r>
              <a:rPr lang="en-US" sz="1000" dirty="0"/>
              <a:t>2009;169:1233-1240. Erratum in: </a:t>
            </a:r>
            <a:r>
              <a:rPr lang="en-US" sz="1000" i="1" dirty="0"/>
              <a:t>Arch Intern Med. </a:t>
            </a:r>
            <a:r>
              <a:rPr lang="en-US" sz="1000" dirty="0"/>
              <a:t>2010;</a:t>
            </a:r>
          </a:p>
          <a:p>
            <a:r>
              <a:rPr lang="en-US" sz="1000" dirty="0"/>
              <a:t> 170 (11) : 929 </a:t>
            </a:r>
          </a:p>
          <a:p>
            <a:r>
              <a:rPr lang="en-US" sz="1000" dirty="0"/>
              <a:t>18. Smith D et al. “Condom Efficacy by Consistency of Use among MSM,” US. 20</a:t>
            </a:r>
            <a:r>
              <a:rPr lang="en-US" sz="1000" baseline="30000" dirty="0"/>
              <a:t>th</a:t>
            </a:r>
            <a:r>
              <a:rPr lang="en-US" sz="1000" dirty="0"/>
              <a:t> Conference on Retroviruses and Opportunistic Infections, Atlanta, abstract 32, 2013</a:t>
            </a:r>
          </a:p>
          <a:p>
            <a:pPr eaLnBrk="1" hangingPunct="1"/>
            <a:endParaRPr lang="en-US" altLang="en-US" sz="10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adolescent sexual activity is risky behavior.</a:t>
            </a:r>
          </a:p>
          <a:p>
            <a:endParaRPr lang="en-US" dirty="0"/>
          </a:p>
          <a:p>
            <a:pPr marL="228600" indent="-228600">
              <a:buAutoNum type="arabicPeriod"/>
            </a:pPr>
            <a:r>
              <a:rPr lang="en-US" dirty="0" smtClean="0"/>
              <a:t>Teen pregnancy has decreased in the U.S. with the availability of low cost contraception.</a:t>
            </a:r>
          </a:p>
          <a:p>
            <a:pPr marL="228600" indent="-228600">
              <a:buAutoNum type="arabicPeriod"/>
            </a:pPr>
            <a:r>
              <a:rPr lang="en-US" dirty="0" smtClean="0"/>
              <a:t>Sexually Transmitted Infections continue to increase in the U.S.</a:t>
            </a:r>
          </a:p>
          <a:p>
            <a:pPr marL="228600" indent="-228600">
              <a:buAutoNum type="arabicPeriod"/>
            </a:pPr>
            <a:r>
              <a:rPr lang="en-US" dirty="0" smtClean="0"/>
              <a:t>There is no way to prevent the brain from responding to sexual behavior</a:t>
            </a:r>
          </a:p>
          <a:p>
            <a:pPr marL="228600" indent="-228600">
              <a:buAutoNum type="arabicPeriod"/>
            </a:pPr>
            <a:r>
              <a:rPr lang="en-US" dirty="0" smtClean="0"/>
              <a:t>There is no condom for the heart.</a:t>
            </a: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51</a:t>
            </a:fld>
            <a:endParaRPr lang="en-US"/>
          </a:p>
        </p:txBody>
      </p:sp>
    </p:spTree>
    <p:extLst>
      <p:ext uri="{BB962C8B-B14F-4D97-AF65-F5344CB8AC3E}">
        <p14:creationId xmlns:p14="http://schemas.microsoft.com/office/powerpoint/2010/main" val="2796548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Medical Institute will be offering a one day seminar called, “Clinical Intervention for Optimal Sexual Health”. Morning hours will be power point presentations and the afternoon will be </a:t>
            </a:r>
            <a:r>
              <a:rPr lang="en-US" smtClean="0"/>
              <a:t>a practicum.</a:t>
            </a:r>
            <a:endParaRPr lang="en-US"/>
          </a:p>
        </p:txBody>
      </p:sp>
      <p:sp>
        <p:nvSpPr>
          <p:cNvPr id="4" name="Slide Number Placeholder 3"/>
          <p:cNvSpPr>
            <a:spLocks noGrp="1"/>
          </p:cNvSpPr>
          <p:nvPr>
            <p:ph type="sldNum" sz="quarter" idx="10"/>
          </p:nvPr>
        </p:nvSpPr>
        <p:spPr/>
        <p:txBody>
          <a:bodyPr/>
          <a:lstStyle/>
          <a:p>
            <a:fld id="{F7A5FCAD-8C6B-489C-906C-EDADB25045C4}" type="slidenum">
              <a:rPr lang="en-US" smtClean="0"/>
              <a:t>52</a:t>
            </a:fld>
            <a:endParaRPr lang="en-US"/>
          </a:p>
        </p:txBody>
      </p:sp>
    </p:spTree>
    <p:extLst>
      <p:ext uri="{BB962C8B-B14F-4D97-AF65-F5344CB8AC3E}">
        <p14:creationId xmlns:p14="http://schemas.microsoft.com/office/powerpoint/2010/main" val="2028021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000000"/>
                </a:solidFill>
                <a:effectLst/>
                <a:latin typeface="Arial"/>
              </a:rPr>
              <a:t>Kaiser Family Foundation, Decision-Making about Sex: </a:t>
            </a:r>
            <a:r>
              <a:rPr lang="en-US" b="0" i="0" dirty="0" err="1" smtClean="0">
                <a:solidFill>
                  <a:srgbClr val="000000"/>
                </a:solidFill>
                <a:effectLst/>
                <a:latin typeface="Arial"/>
              </a:rPr>
              <a:t>SexSmarts</a:t>
            </a:r>
            <a:r>
              <a:rPr lang="en-US" b="0" i="0" dirty="0" smtClean="0">
                <a:solidFill>
                  <a:srgbClr val="000000"/>
                </a:solidFill>
                <a:effectLst/>
                <a:latin typeface="Arial"/>
              </a:rPr>
              <a:t>, 2000b</a:t>
            </a: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54</a:t>
            </a:fld>
            <a:endParaRPr lang="en-US"/>
          </a:p>
        </p:txBody>
      </p:sp>
    </p:spTree>
    <p:extLst>
      <p:ext uri="{BB962C8B-B14F-4D97-AF65-F5344CB8AC3E}">
        <p14:creationId xmlns:p14="http://schemas.microsoft.com/office/powerpoint/2010/main" val="2663856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lIns="89722" tIns="44861" rIns="89722" bIns="44861"/>
          <a:lstStyle/>
          <a:p>
            <a:pPr eaLnBrk="1" hangingPunct="1"/>
            <a:r>
              <a:rPr lang="en-US" altLang="en-US" dirty="0" smtClean="0"/>
              <a:t>Even if you have never talked about sex with your kids, it’s not too late. Start</a:t>
            </a:r>
            <a:r>
              <a:rPr lang="en-US" altLang="en-US" baseline="0" dirty="0" smtClean="0"/>
              <a:t> now.</a:t>
            </a:r>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p:spPr>
        <p:txBody>
          <a:bodyPr/>
          <a:lstStyle/>
          <a:p>
            <a:pPr marL="234252" indent="-234252"/>
            <a:r>
              <a:rPr lang="en-US" altLang="en-US" smtClean="0"/>
              <a:t>Trainer Notes:</a:t>
            </a:r>
          </a:p>
          <a:p>
            <a:pPr marL="234252" indent="-234252">
              <a:buFontTx/>
              <a:buAutoNum type="alphaLcPeriod"/>
            </a:pPr>
            <a:r>
              <a:rPr lang="en-US" altLang="en-US" smtClean="0"/>
              <a:t>Use the situations on the slide to break into groups and practice discussing sexual issues with youth. The group members take turns playing the adolescent and the parent. </a:t>
            </a:r>
          </a:p>
          <a:p>
            <a:pPr marL="234252" indent="-234252">
              <a:buFontTx/>
              <a:buAutoNum type="alphaLcPeriod"/>
            </a:pPr>
            <a:r>
              <a:rPr lang="en-US" altLang="en-US" smtClean="0"/>
              <a:t>Form groups of three for this role play activity.</a:t>
            </a:r>
          </a:p>
          <a:p>
            <a:pPr marL="234252" indent="-234252">
              <a:buFontTx/>
              <a:buAutoNum type="alphaLcPeriod"/>
            </a:pPr>
            <a:r>
              <a:rPr lang="en-US" altLang="en-US" smtClean="0"/>
              <a:t>Each person will assume one of the following roles: observer/coach, role player 1, or role player 2</a:t>
            </a:r>
          </a:p>
          <a:p>
            <a:pPr marL="666718" lvl="1" indent="-234252">
              <a:buFontTx/>
              <a:buChar char="•"/>
            </a:pPr>
            <a:r>
              <a:rPr lang="en-US" altLang="en-US" smtClean="0"/>
              <a:t>Observer/coach: Will choose from one of the scenarios for the role play. They will also observe the role play and act as a coach to provide feedback on the communication styles used.</a:t>
            </a:r>
          </a:p>
          <a:p>
            <a:pPr marL="666718" lvl="1" indent="-234252">
              <a:buFontTx/>
              <a:buChar char="•"/>
            </a:pPr>
            <a:r>
              <a:rPr lang="en-US" altLang="en-US" smtClean="0"/>
              <a:t>Role player 1: Will play the role of the parenting adult</a:t>
            </a:r>
          </a:p>
          <a:p>
            <a:pPr marL="666718" lvl="1" indent="-234252">
              <a:buFontTx/>
              <a:buChar char="•"/>
            </a:pPr>
            <a:r>
              <a:rPr lang="en-US" altLang="en-US" smtClean="0"/>
              <a:t>Role player 2: Will play the role of the adolescent</a:t>
            </a:r>
          </a:p>
          <a:p>
            <a:pPr marL="234252" indent="-234252"/>
            <a:r>
              <a:rPr lang="en-US" altLang="en-US" smtClean="0"/>
              <a:t>d. Let the groups work through 1 scenario in 5 minutes.</a:t>
            </a:r>
          </a:p>
          <a:p>
            <a:pPr marL="234252" indent="-234252"/>
            <a:r>
              <a:rPr lang="en-US" altLang="en-US" smtClean="0"/>
              <a:t>e. Then have them switch roles, chose another scenario and role play for 5 more minutes.</a:t>
            </a:r>
          </a:p>
          <a:p>
            <a:pPr marL="234252" indent="-234252"/>
            <a:r>
              <a:rPr lang="en-US" altLang="en-US" smtClean="0"/>
              <a:t>f. When the groups have finished with 2 scenarios, discuss the observations of the coaches.</a:t>
            </a:r>
          </a:p>
          <a:p>
            <a:pPr marL="234252" indent="-234252"/>
            <a:r>
              <a:rPr lang="en-US" altLang="en-US" smtClean="0"/>
              <a:t>g. What were the challenges and barriers?</a:t>
            </a:r>
          </a:p>
          <a:p>
            <a:pPr marL="234252" indent="-234252"/>
            <a:r>
              <a:rPr lang="en-US" altLang="en-US" smtClean="0"/>
              <a:t>h. What styles of communication worked best?      </a:t>
            </a:r>
          </a:p>
          <a:p>
            <a:pPr marL="234252" indent="-234252"/>
            <a:r>
              <a:rPr lang="en-US" altLang="en-US" smtClean="0"/>
              <a:t>Background Information: </a:t>
            </a:r>
          </a:p>
          <a:p>
            <a:pPr marL="234252" indent="-234252">
              <a:buFontTx/>
              <a:buAutoNum type="alphaLcPeriod"/>
            </a:pPr>
            <a:r>
              <a:rPr lang="en-US" altLang="en-US" smtClean="0"/>
              <a:t>People gain experience and confidence in talking with their kids by role-playing and practicing conversation starters.</a:t>
            </a:r>
          </a:p>
          <a:p>
            <a:pPr marL="234252" indent="-234252"/>
            <a:endParaRPr lang="en-US" altLang="en-US" smtClean="0"/>
          </a:p>
          <a:p>
            <a:pPr marL="234252" indent="-234252"/>
            <a:r>
              <a:rPr lang="en-US" altLang="en-US" b="1" smtClean="0"/>
              <a:t>Slide 23 Variation: </a:t>
            </a:r>
          </a:p>
          <a:p>
            <a:pPr marL="234252" indent="-234252">
              <a:buFontTx/>
              <a:buChar char="•"/>
            </a:pPr>
            <a:r>
              <a:rPr lang="en-US" altLang="en-US" smtClean="0"/>
              <a:t>The trainer can develop 4 different scenarios that highlight issues that are prevalent in their community. </a:t>
            </a:r>
          </a:p>
          <a:p>
            <a:pPr marL="234252" indent="-234252">
              <a:buFontTx/>
              <a:buChar char="•"/>
            </a:pPr>
            <a:r>
              <a:rPr lang="en-US" altLang="en-US" smtClean="0"/>
              <a:t>The trainer can ask the participants for suggested scenarios</a:t>
            </a:r>
          </a:p>
          <a:p>
            <a:pPr marL="234252" indent="-234252">
              <a:buFontTx/>
              <a:buChar char="•"/>
            </a:pPr>
            <a:r>
              <a:rPr lang="en-US" altLang="en-US" smtClean="0"/>
              <a:t>The trainers can model the role play for the class and have the participants serve as the observer/coach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WJ </a:t>
            </a:r>
            <a:r>
              <a:rPr lang="en-US" dirty="0" err="1" smtClean="0"/>
              <a:t>Schroer</a:t>
            </a:r>
            <a:r>
              <a:rPr lang="en-US" dirty="0" smtClean="0"/>
              <a:t>,</a:t>
            </a:r>
            <a:r>
              <a:rPr lang="en-US" baseline="0" dirty="0" smtClean="0"/>
              <a:t> Marketing. Research. Strategy, “Generations X, Y, Z, and the Others”, </a:t>
            </a:r>
            <a:r>
              <a:rPr lang="en-US" dirty="0" smtClean="0"/>
              <a:t>http://socialmarketing.org/archives/generations-xy-z-and-the-others/  </a:t>
            </a: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6</a:t>
            </a:fld>
            <a:endParaRPr lang="en-US"/>
          </a:p>
        </p:txBody>
      </p:sp>
    </p:spTree>
    <p:extLst>
      <p:ext uri="{BB962C8B-B14F-4D97-AF65-F5344CB8AC3E}">
        <p14:creationId xmlns:p14="http://schemas.microsoft.com/office/powerpoint/2010/main" val="10143493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pPr eaLnBrk="1" hangingPunct="1"/>
            <a:r>
              <a:rPr lang="en-US" altLang="en-US" smtClean="0"/>
              <a:t>Background Information: </a:t>
            </a:r>
          </a:p>
          <a:p>
            <a:pPr eaLnBrk="1" hangingPunct="1"/>
            <a:r>
              <a:rPr lang="en-US" altLang="en-US" smtClean="0"/>
              <a:t>a. Effective communication shows youth that parenting adults are interested in what they have to say and who they are. It allows youth to express themselves and learn to articulate their thoughts and feelings.</a:t>
            </a:r>
          </a:p>
          <a:p>
            <a:pPr eaLnBrk="1" hangingPunct="1"/>
            <a:r>
              <a:rPr lang="en-US" altLang="en-US" smtClean="0"/>
              <a:t>b. Effective parent-child communication is a protective factor for youth and is associated with a decrease in sexual activity, an increased age of sexual debut, and a decreased number of lifetime sexual partners.</a:t>
            </a:r>
          </a:p>
          <a:p>
            <a:pPr eaLnBrk="1" hangingPunct="1"/>
            <a:r>
              <a:rPr lang="en-US" altLang="en-US" smtClean="0">
                <a:solidFill>
                  <a:srgbClr val="333399"/>
                </a:solidFill>
              </a:rPr>
              <a:t>References:</a:t>
            </a:r>
          </a:p>
          <a:p>
            <a:pPr eaLnBrk="1" hangingPunct="1"/>
            <a:r>
              <a:rPr lang="en-US" altLang="en-US" smtClean="0">
                <a:solidFill>
                  <a:srgbClr val="333399"/>
                </a:solidFill>
              </a:rPr>
              <a:t>1). Huebner AJ, Howell LW. Examining the relationship between adolescent sexual risk-taking and perceptions of monitoring, communication, and parenting styles. </a:t>
            </a:r>
            <a:r>
              <a:rPr lang="en-US" altLang="en-US" i="1" smtClean="0">
                <a:solidFill>
                  <a:srgbClr val="333399"/>
                </a:solidFill>
              </a:rPr>
              <a:t>Journal of Adolescent Health. </a:t>
            </a:r>
            <a:r>
              <a:rPr lang="en-US" altLang="en-US" smtClean="0">
                <a:solidFill>
                  <a:srgbClr val="333399"/>
                </a:solidFill>
              </a:rPr>
              <a:t>2003;33(2):71-78. </a:t>
            </a:r>
          </a:p>
          <a:p>
            <a:pPr eaLnBrk="1" hangingPunct="1"/>
            <a:r>
              <a:rPr lang="en-US" altLang="en-US" smtClean="0">
                <a:solidFill>
                  <a:srgbClr val="333399"/>
                </a:solidFill>
              </a:rPr>
              <a:t>2). Dutra R, Miller KS, Forehand R. The process and content of sexual communication with adolescents in two-parent families: associations with sexual risk-taking behavior. </a:t>
            </a:r>
            <a:r>
              <a:rPr lang="en-US" altLang="en-US" i="1" smtClean="0">
                <a:solidFill>
                  <a:srgbClr val="333399"/>
                </a:solidFill>
              </a:rPr>
              <a:t>AIDS and Behavior</a:t>
            </a:r>
            <a:r>
              <a:rPr lang="en-US" altLang="en-US" smtClean="0">
                <a:solidFill>
                  <a:srgbClr val="333399"/>
                </a:solidFill>
              </a:rPr>
              <a:t>. 1999;3(1):59-66. </a:t>
            </a:r>
          </a:p>
          <a:p>
            <a:pPr eaLnBrk="1" hangingPunct="1"/>
            <a:r>
              <a:rPr lang="en-US" altLang="en-US" smtClean="0">
                <a:solidFill>
                  <a:srgbClr val="333399"/>
                </a:solidFill>
              </a:rPr>
              <a:t>3). Holtzman D, Rubinson R.  Parent and peer communication effects on AIDS-related behavior among U.S. high school students. </a:t>
            </a:r>
            <a:r>
              <a:rPr lang="en-US" altLang="en-US" i="1" smtClean="0">
                <a:solidFill>
                  <a:srgbClr val="333399"/>
                </a:solidFill>
              </a:rPr>
              <a:t>Family Planning Perspectives</a:t>
            </a:r>
            <a:r>
              <a:rPr lang="en-US" altLang="en-US" smtClean="0">
                <a:solidFill>
                  <a:srgbClr val="333399"/>
                </a:solidFill>
              </a:rPr>
              <a:t>. 1995;27(6):235-240, 268. </a:t>
            </a:r>
          </a:p>
          <a:p>
            <a:pPr eaLnBrk="1" hangingPunct="1"/>
            <a:endParaRPr lang="en-US" altLang="en-US" smtClean="0">
              <a:solidFill>
                <a:srgbClr val="333399"/>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marL="216233" indent="-216233"/>
            <a:r>
              <a:rPr lang="en-US" altLang="en-US" smtClean="0"/>
              <a:t>Trainer Notes:</a:t>
            </a:r>
          </a:p>
          <a:p>
            <a:pPr marL="216233" indent="-216233">
              <a:buFontTx/>
              <a:buAutoNum type="alphaLcPeriod"/>
            </a:pPr>
            <a:r>
              <a:rPr lang="en-US" altLang="en-US" smtClean="0"/>
              <a:t>Ask the participants, “How many times in the past year have you talked with youth about drugs and alcohol, abstinence and sexual activity, career and educational plans, personal problems and concerns, teachers and classes at school, dating, friends, sports and hobbies?”</a:t>
            </a:r>
          </a:p>
          <a:p>
            <a:pPr marL="216233" indent="-216233"/>
            <a:r>
              <a:rPr lang="en-US" altLang="en-US" smtClean="0"/>
              <a:t>Background Information: </a:t>
            </a:r>
          </a:p>
          <a:p>
            <a:pPr marL="216233" indent="-216233">
              <a:buFontTx/>
              <a:buAutoNum type="alphaLcPeriod"/>
            </a:pPr>
            <a:r>
              <a:rPr lang="en-US" altLang="en-US" smtClean="0"/>
              <a:t>Sometimes parenting adults may have had several talks with youth about issues, yet when the youth are asked, they recall far fewer. It is important to repeat these conversations frequently. </a:t>
            </a:r>
          </a:p>
          <a:p>
            <a:pPr marL="216233" indent="-216233">
              <a:buFontTx/>
              <a:buAutoNum type="alphaLcPeriod"/>
            </a:pPr>
            <a:r>
              <a:rPr lang="en-US" altLang="en-US" smtClean="0"/>
              <a:t>Youth need to know that adults are being open and honest with them and that they can be open and honest as well.</a:t>
            </a:r>
          </a:p>
          <a:p>
            <a:pPr marL="216233" indent="-216233">
              <a:buFontTx/>
              <a:buAutoNum type="alphaLcPeriod"/>
            </a:pPr>
            <a:r>
              <a:rPr lang="en-US" altLang="en-US" smtClean="0"/>
              <a:t>Youth need to hear very clearly what it is that adults and parents expect of them. </a:t>
            </a:r>
          </a:p>
          <a:p>
            <a:pPr marL="216233" indent="-216233">
              <a:buFontTx/>
              <a:buAutoNum type="alphaLcPeriod"/>
            </a:pPr>
            <a:r>
              <a:rPr lang="en-US" altLang="en-US" smtClean="0"/>
              <a:t>Parenting adults need to know what the youth comprehends as well. Asking youth to repeat or paraphrase what the parenting adult said is one way to determine what they understood.  </a:t>
            </a:r>
          </a:p>
          <a:p>
            <a:pPr marL="216233" indent="-216233">
              <a:buFontTx/>
              <a:buAutoNum type="alphaLcPeriod"/>
            </a:pPr>
            <a:r>
              <a:rPr lang="en-US" altLang="en-US" smtClean="0"/>
              <a:t>Youth need to feel that the information that parenting adults are providing is true. 	</a:t>
            </a:r>
          </a:p>
          <a:p>
            <a:pPr marL="216233" indent="-216233">
              <a:spcBef>
                <a:spcPct val="50000"/>
              </a:spcBef>
            </a:pPr>
            <a:r>
              <a:rPr lang="en-US" altLang="en-US" sz="1000">
                <a:solidFill>
                  <a:schemeClr val="accent2"/>
                </a:solidFill>
              </a:rPr>
              <a:t>Reference:</a:t>
            </a:r>
          </a:p>
          <a:p>
            <a:pPr marL="216233" indent="-216233">
              <a:spcBef>
                <a:spcPct val="50000"/>
              </a:spcBef>
            </a:pPr>
            <a:r>
              <a:rPr lang="en-US" altLang="en-US" sz="1000">
                <a:solidFill>
                  <a:srgbClr val="333399"/>
                </a:solidFill>
              </a:rPr>
              <a:t>1). </a:t>
            </a:r>
            <a:r>
              <a:rPr lang="en-US" altLang="en-US" smtClean="0"/>
              <a:t>Lefkowitz ES. Beyond the yes-no question: Measuring parent-adolescent communication about sex. In: Feldman SS, Rosenthal D. Talking Sexuality: Parent-Adolescent Communication. New directions for child and adolescent development, no. 97. San Francisco: Jossey-Bass; 2002:43-56.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pPr marL="216233" indent="-216233"/>
            <a:r>
              <a:rPr lang="en-US" altLang="en-US" smtClean="0"/>
              <a:t>Trainer Notes: </a:t>
            </a:r>
          </a:p>
          <a:p>
            <a:pPr marL="216233" indent="-216233">
              <a:buFontTx/>
              <a:buChar char="•"/>
            </a:pPr>
            <a:r>
              <a:rPr lang="en-US" altLang="en-US" smtClean="0"/>
              <a:t>Tell the participants that we will now talk about the bulleted items in more detail. </a:t>
            </a:r>
          </a:p>
          <a:p>
            <a:pPr marL="216233" indent="-216233"/>
            <a:r>
              <a:rPr lang="en-US" altLang="en-US" smtClean="0"/>
              <a:t>Background Information:</a:t>
            </a:r>
          </a:p>
          <a:p>
            <a:pPr marL="216233" indent="-216233">
              <a:buFontTx/>
              <a:buChar char="•"/>
            </a:pPr>
            <a:r>
              <a:rPr lang="en-US" altLang="en-US" smtClean="0"/>
              <a:t>Teenagers who perceive that they have a better level of communication with their parents are less likely to have sexual intercourse. </a:t>
            </a:r>
          </a:p>
          <a:p>
            <a:pPr marL="216233" indent="-216233"/>
            <a:r>
              <a:rPr lang="en-US" altLang="en-US" smtClean="0">
                <a:solidFill>
                  <a:srgbClr val="333399"/>
                </a:solidFill>
              </a:rPr>
              <a:t>Reference:</a:t>
            </a:r>
          </a:p>
          <a:p>
            <a:pPr marL="216233" indent="-216233"/>
            <a:r>
              <a:rPr lang="en-US" altLang="en-US" smtClean="0">
                <a:solidFill>
                  <a:srgbClr val="333399"/>
                </a:solidFill>
              </a:rPr>
              <a:t>1). Karofsky PS, Zeng L, Kosorok MR. Relationship between adolescent-parental communication and initiation of first intercourse by adolescents. </a:t>
            </a:r>
            <a:r>
              <a:rPr lang="en-US" altLang="en-US" i="1" smtClean="0">
                <a:solidFill>
                  <a:srgbClr val="333399"/>
                </a:solidFill>
              </a:rPr>
              <a:t>Journal of Adolescent Health. </a:t>
            </a:r>
            <a:r>
              <a:rPr lang="en-US" altLang="en-US" smtClean="0">
                <a:solidFill>
                  <a:srgbClr val="333399"/>
                </a:solidFill>
              </a:rPr>
              <a:t>2001;28(1):41-45.</a:t>
            </a:r>
          </a:p>
          <a:p>
            <a:pPr marL="216233" indent="-216233"/>
            <a:endParaRPr lang="en-US" altLang="en-US" smtClean="0">
              <a:solidFill>
                <a:srgbClr val="333399"/>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pPr marL="234252" indent="-234252"/>
            <a:r>
              <a:rPr lang="en-US" altLang="en-US" smtClean="0"/>
              <a:t>Trainer Notes:</a:t>
            </a:r>
          </a:p>
          <a:p>
            <a:pPr marL="234252" indent="-234252"/>
            <a:r>
              <a:rPr lang="en-US" altLang="en-US" smtClean="0"/>
              <a:t>a. Ask the participants to give some examples of each of these tips for paying attention:</a:t>
            </a:r>
          </a:p>
          <a:p>
            <a:pPr marL="1531649" lvl="3" indent="-234252"/>
            <a:r>
              <a:rPr lang="en-US" altLang="en-US" smtClean="0"/>
              <a:t>Stop what you are doing – don’t multi-task your kids!</a:t>
            </a:r>
          </a:p>
          <a:p>
            <a:pPr marL="1531649" lvl="3" indent="-234252"/>
            <a:r>
              <a:rPr lang="en-US" altLang="en-US" smtClean="0"/>
              <a:t>Make eye contact</a:t>
            </a:r>
          </a:p>
          <a:p>
            <a:pPr marL="1531649" lvl="3" indent="-234252"/>
            <a:r>
              <a:rPr lang="en-US" altLang="en-US" smtClean="0"/>
              <a:t>Use your body language to let them know you are listening</a:t>
            </a:r>
          </a:p>
          <a:p>
            <a:pPr marL="234252" indent="-234252"/>
            <a:r>
              <a:rPr lang="en-US" altLang="en-US" smtClean="0"/>
              <a:t>b. Show the Straight Forward commercial here to demonstrate multitasking your kids (mom cooking dinner). </a:t>
            </a:r>
          </a:p>
          <a:p>
            <a:pPr marL="234252" indent="-234252"/>
            <a:r>
              <a:rPr lang="en-US" altLang="en-US" smtClean="0"/>
              <a:t>c. Show the Straight Forward commercial here to demonstrate parents not making eye contact (dad reading the paper and doesn’t look up).</a:t>
            </a:r>
          </a:p>
          <a:p>
            <a:pPr marL="234252" indent="-234252"/>
            <a:r>
              <a:rPr lang="en-US" altLang="en-US" smtClean="0"/>
              <a:t>d. Ask for 2 volunteers to demonstrate examples of engaging and not engaging body language (shoulders shrugged, avoiding eye contact, arms crossed, on the phone…). </a:t>
            </a:r>
          </a:p>
          <a:p>
            <a:pPr marL="234252" indent="-234252"/>
            <a:r>
              <a:rPr lang="en-US" altLang="en-US" smtClean="0"/>
              <a:t>e. Give the volunteers a simple scenario such as the teen wants to ask the parent about sex. </a:t>
            </a:r>
          </a:p>
          <a:p>
            <a:pPr marL="234252" indent="-234252"/>
            <a:r>
              <a:rPr lang="en-US" altLang="en-US" b="1" smtClean="0"/>
              <a:t>Activity Variation: </a:t>
            </a:r>
            <a:r>
              <a:rPr lang="en-US" altLang="en-US" smtClean="0"/>
              <a:t>Have the 2 co-trainers demonstrate engaging and non engaging body language during the scenario.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p:spPr>
        <p:txBody>
          <a:bodyPr/>
          <a:lstStyle/>
          <a:p>
            <a:pPr eaLnBrk="1" hangingPunct="1"/>
            <a:r>
              <a:rPr lang="en-US" altLang="en-US" smtClean="0"/>
              <a:t>Background Information:</a:t>
            </a:r>
          </a:p>
          <a:p>
            <a:pPr eaLnBrk="1" hangingPunct="1"/>
            <a:r>
              <a:rPr lang="en-US" altLang="en-US" smtClean="0"/>
              <a:t>a. It is possible that as communication declines in the home, as often happens with increasing age of youth, a replacement for parental intimacy is sought. A decline in communication is associated with initiation of sexual activity. </a:t>
            </a:r>
          </a:p>
          <a:p>
            <a:pPr eaLnBrk="1" hangingPunct="1"/>
            <a:r>
              <a:rPr lang="en-US" altLang="en-US" smtClean="0">
                <a:solidFill>
                  <a:srgbClr val="333399"/>
                </a:solidFill>
              </a:rPr>
              <a:t>Reference:</a:t>
            </a:r>
          </a:p>
          <a:p>
            <a:pPr eaLnBrk="1" hangingPunct="1"/>
            <a:r>
              <a:rPr lang="en-US" altLang="en-US" smtClean="0">
                <a:solidFill>
                  <a:srgbClr val="333399"/>
                </a:solidFill>
              </a:rPr>
              <a:t>1). Karofsky PS, Zeng L, Kosorok MR. Relationship between adolescent-parental communication and initiation of first intercourse by adolescents. </a:t>
            </a:r>
            <a:r>
              <a:rPr lang="en-US" altLang="en-US" i="1" smtClean="0">
                <a:solidFill>
                  <a:srgbClr val="333399"/>
                </a:solidFill>
              </a:rPr>
              <a:t>Journal of Adolescent Health. </a:t>
            </a:r>
            <a:r>
              <a:rPr lang="en-US" altLang="en-US" smtClean="0">
                <a:solidFill>
                  <a:srgbClr val="333399"/>
                </a:solidFill>
              </a:rPr>
              <a:t>2001;28(1):41-45.</a:t>
            </a:r>
          </a:p>
          <a:p>
            <a:pPr eaLnBrk="1" hangingPunct="1"/>
            <a:endParaRPr lang="en-US" altLang="en-US" smtClean="0">
              <a:solidFill>
                <a:srgbClr val="333399"/>
              </a:solidFill>
            </a:endParaRPr>
          </a:p>
          <a:p>
            <a:pPr eaLnBrk="1" hangingPunct="1"/>
            <a:endParaRPr lang="en-US" altLang="en-US" smtClean="0">
              <a:solidFill>
                <a:srgbClr val="333399"/>
              </a:solidFill>
            </a:endParaRPr>
          </a:p>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686098" y="4346727"/>
            <a:ext cx="5485805" cy="4113892"/>
          </a:xfrm>
          <a:noFill/>
        </p:spPr>
        <p:txBody>
          <a:bodyPr/>
          <a:lstStyle/>
          <a:p>
            <a:pPr marL="216233" indent="-216233">
              <a:lnSpc>
                <a:spcPct val="90000"/>
              </a:lnSpc>
            </a:pPr>
            <a:r>
              <a:rPr lang="en-US" altLang="en-US" sz="900"/>
              <a:t>Background Information:</a:t>
            </a:r>
          </a:p>
          <a:p>
            <a:pPr marL="216233" indent="-216233">
              <a:lnSpc>
                <a:spcPct val="90000"/>
              </a:lnSpc>
              <a:buFontTx/>
              <a:buAutoNum type="alphaLcPeriod"/>
            </a:pPr>
            <a:r>
              <a:rPr lang="en-US" altLang="en-US" sz="900"/>
              <a:t>Adolescents may provide more detail if you let them express their feelings and worries. </a:t>
            </a:r>
          </a:p>
          <a:p>
            <a:pPr marL="216233" indent="-216233">
              <a:lnSpc>
                <a:spcPct val="90000"/>
              </a:lnSpc>
              <a:buFontTx/>
              <a:buAutoNum type="alphaLcPeriod"/>
            </a:pPr>
            <a:r>
              <a:rPr lang="en-US" altLang="en-US" sz="900"/>
              <a:t>Adolescents need to disclose information honestly. They may not provide all the details if only asked yes and no questions or if intimidated into providing false information.</a:t>
            </a:r>
            <a:r>
              <a:rPr lang="en-US" altLang="en-US" sz="900" baseline="30000"/>
              <a:t>1</a:t>
            </a:r>
            <a:endParaRPr lang="en-US" altLang="en-US" sz="900"/>
          </a:p>
          <a:p>
            <a:pPr marL="216233" indent="-216233">
              <a:lnSpc>
                <a:spcPct val="90000"/>
              </a:lnSpc>
            </a:pPr>
            <a:r>
              <a:rPr lang="en-US" altLang="en-US" sz="900"/>
              <a:t>c. Open communication promotes connectedness to parents which contributes to healthy sexual decision making.</a:t>
            </a:r>
            <a:r>
              <a:rPr lang="en-US" altLang="en-US" sz="900" baseline="30000"/>
              <a:t>1,4</a:t>
            </a:r>
            <a:endParaRPr lang="en-US" altLang="en-US" sz="900"/>
          </a:p>
          <a:p>
            <a:pPr marL="216233" indent="-216233">
              <a:lnSpc>
                <a:spcPct val="90000"/>
              </a:lnSpc>
              <a:spcBef>
                <a:spcPct val="0"/>
              </a:spcBef>
              <a:spcAft>
                <a:spcPts val="2117"/>
              </a:spcAft>
            </a:pPr>
            <a:r>
              <a:rPr lang="en-US" altLang="en-US" sz="900"/>
              <a:t>d. Adolescents who perceive parental disapproval of sexual activity are less likely to become sexually active.</a:t>
            </a:r>
            <a:r>
              <a:rPr lang="en-US" altLang="en-US" sz="900" baseline="30000"/>
              <a:t>2</a:t>
            </a:r>
            <a:endParaRPr lang="en-US" altLang="en-US" sz="900"/>
          </a:p>
          <a:p>
            <a:pPr marL="216233" indent="-216233">
              <a:lnSpc>
                <a:spcPct val="90000"/>
              </a:lnSpc>
              <a:spcBef>
                <a:spcPct val="0"/>
              </a:spcBef>
              <a:spcAft>
                <a:spcPts val="2117"/>
              </a:spcAft>
            </a:pPr>
            <a:r>
              <a:rPr lang="en-US" altLang="en-US" sz="900"/>
              <a:t>e. Teens who talk to a parent about initiating sex tend to wait, have fewer sexual partners, and are more likely to name a parent than a peer as a good source of information about sex. (3)</a:t>
            </a:r>
          </a:p>
          <a:p>
            <a:pPr marL="216233" indent="-216233">
              <a:lnSpc>
                <a:spcPct val="90000"/>
              </a:lnSpc>
            </a:pPr>
            <a:r>
              <a:rPr lang="en-US" altLang="en-US" sz="900">
                <a:solidFill>
                  <a:srgbClr val="333399"/>
                </a:solidFill>
              </a:rPr>
              <a:t>References:</a:t>
            </a:r>
          </a:p>
          <a:p>
            <a:pPr marL="216233" indent="-216233">
              <a:lnSpc>
                <a:spcPct val="90000"/>
              </a:lnSpc>
            </a:pPr>
            <a:r>
              <a:rPr lang="en-US" altLang="en-US" sz="900">
                <a:solidFill>
                  <a:srgbClr val="333399"/>
                </a:solidFill>
              </a:rPr>
              <a:t>1). Resnick MD, Bearman PS, Blum RW, </a:t>
            </a:r>
            <a:r>
              <a:rPr lang="en-US" altLang="en-US" sz="900" i="1">
                <a:solidFill>
                  <a:srgbClr val="333399"/>
                </a:solidFill>
              </a:rPr>
              <a:t>et al</a:t>
            </a:r>
            <a:r>
              <a:rPr lang="en-US" altLang="en-US" sz="900">
                <a:solidFill>
                  <a:srgbClr val="333399"/>
                </a:solidFill>
              </a:rPr>
              <a:t>. Protecting adolescents from harm. Findings from the National Longitudinal Study on Adolescent Health. </a:t>
            </a:r>
            <a:r>
              <a:rPr lang="en-US" altLang="en-US" sz="900" i="1">
                <a:solidFill>
                  <a:srgbClr val="333399"/>
                </a:solidFill>
              </a:rPr>
              <a:t>JAMA: the Journal of the American Medical Association.</a:t>
            </a:r>
            <a:r>
              <a:rPr lang="en-US" altLang="en-US" sz="900">
                <a:solidFill>
                  <a:srgbClr val="333399"/>
                </a:solidFill>
              </a:rPr>
              <a:t> 1997;278(10):823-832.</a:t>
            </a:r>
          </a:p>
          <a:p>
            <a:pPr marL="216233" indent="-216233">
              <a:lnSpc>
                <a:spcPct val="90000"/>
              </a:lnSpc>
            </a:pPr>
            <a:r>
              <a:rPr lang="en-US" altLang="en-US" sz="900">
                <a:solidFill>
                  <a:srgbClr val="333399"/>
                </a:solidFill>
              </a:rPr>
              <a:t>2). Dittus PJ, Jaccard J. Adolescents' perceptions of maternal disapproval of sex: relationship to sexual outcomes. </a:t>
            </a:r>
            <a:r>
              <a:rPr lang="en-US" altLang="en-US" sz="900" i="1">
                <a:solidFill>
                  <a:srgbClr val="333399"/>
                </a:solidFill>
              </a:rPr>
              <a:t>Journal of Adolescent Health.</a:t>
            </a:r>
            <a:r>
              <a:rPr lang="en-US" altLang="en-US" sz="900">
                <a:solidFill>
                  <a:srgbClr val="333399"/>
                </a:solidFill>
              </a:rPr>
              <a:t> 2000;26(4):268-278.</a:t>
            </a:r>
          </a:p>
          <a:p>
            <a:pPr marL="216233" indent="-216233">
              <a:lnSpc>
                <a:spcPct val="90000"/>
              </a:lnSpc>
            </a:pPr>
            <a:r>
              <a:rPr lang="en-US" altLang="en-US" sz="900">
                <a:solidFill>
                  <a:srgbClr val="333399"/>
                </a:solidFill>
              </a:rPr>
              <a:t>3). McNeely C, Shew ML, Beuhring T, Sieving R, Miller BC, Blum RWM. Mothers' influence on the timing of first sex among 14- and 15-year-olds. </a:t>
            </a:r>
            <a:r>
              <a:rPr lang="en-US" altLang="en-US" sz="900" i="1">
                <a:solidFill>
                  <a:srgbClr val="333399"/>
                </a:solidFill>
              </a:rPr>
              <a:t>Journal of Adolescent Health</a:t>
            </a:r>
            <a:r>
              <a:rPr lang="en-US" altLang="en-US" sz="900">
                <a:solidFill>
                  <a:srgbClr val="333399"/>
                </a:solidFill>
              </a:rPr>
              <a:t>. 2002;31(3):256-265.</a:t>
            </a:r>
          </a:p>
          <a:p>
            <a:pPr marL="216233" indent="-216233">
              <a:lnSpc>
                <a:spcPct val="90000"/>
              </a:lnSpc>
            </a:pPr>
            <a:r>
              <a:rPr lang="en-US" altLang="en-US" sz="900">
                <a:solidFill>
                  <a:srgbClr val="333399"/>
                </a:solidFill>
              </a:rPr>
              <a:t>4). Whitaker DJ, Miller KS, Clark LF.  Reconceptualizing adolescent sexual behavior: beyond did they or didn't they? </a:t>
            </a:r>
            <a:r>
              <a:rPr lang="en-US" altLang="en-US" sz="900" i="1">
                <a:solidFill>
                  <a:srgbClr val="333399"/>
                </a:solidFill>
              </a:rPr>
              <a:t>Family Planning Perspectives.</a:t>
            </a:r>
            <a:r>
              <a:rPr lang="en-US" altLang="en-US" sz="900">
                <a:solidFill>
                  <a:srgbClr val="333399"/>
                </a:solidFill>
              </a:rPr>
              <a:t> 2000;32(3):111-117. </a:t>
            </a:r>
          </a:p>
          <a:p>
            <a:pPr marL="216233" indent="-216233">
              <a:lnSpc>
                <a:spcPct val="90000"/>
              </a:lnSpc>
            </a:pPr>
            <a:endParaRPr lang="en-US" altLang="en-US" sz="900">
              <a:solidFill>
                <a:srgbClr val="333399"/>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p:spPr>
        <p:txBody>
          <a:bodyPr/>
          <a:lstStyle/>
          <a:p>
            <a:pPr eaLnBrk="1" hangingPunct="1"/>
            <a:r>
              <a:rPr lang="en-US" altLang="en-US" smtClean="0"/>
              <a:t>Background Information:</a:t>
            </a:r>
          </a:p>
          <a:p>
            <a:pPr eaLnBrk="1" hangingPunct="1"/>
            <a:r>
              <a:rPr lang="en-US" altLang="en-US" smtClean="0"/>
              <a:t>a. Parents need to be aware and concerned about what their kids are doing before they will start communicating and taking action to change or support certain behaviors. </a:t>
            </a:r>
          </a:p>
          <a:p>
            <a:pPr eaLnBrk="1" hangingPunct="1"/>
            <a:r>
              <a:rPr lang="en-US" altLang="en-US" smtClean="0">
                <a:solidFill>
                  <a:srgbClr val="333399"/>
                </a:solidFill>
              </a:rPr>
              <a:t>References:</a:t>
            </a:r>
          </a:p>
          <a:p>
            <a:pPr eaLnBrk="1" hangingPunct="1"/>
            <a:r>
              <a:rPr lang="en-US" altLang="en-US" smtClean="0">
                <a:solidFill>
                  <a:srgbClr val="333399"/>
                </a:solidFill>
              </a:rPr>
              <a:t>1). Bogenschneider K, Wu M-Y, Raffaelli M, Tsay JC. "Other teens drink, but not my kid" : does parental awareness of adolescent alcohol use protect adolescents from risky consequences. </a:t>
            </a:r>
            <a:r>
              <a:rPr lang="en-US" altLang="en-US" i="1" smtClean="0">
                <a:solidFill>
                  <a:srgbClr val="333399"/>
                </a:solidFill>
              </a:rPr>
              <a:t>Journal of Marriage and the Family.</a:t>
            </a:r>
            <a:r>
              <a:rPr lang="en-US" altLang="en-US" smtClean="0">
                <a:solidFill>
                  <a:srgbClr val="333399"/>
                </a:solidFill>
              </a:rPr>
              <a:t> 1998;60(2):356-373.</a:t>
            </a:r>
          </a:p>
          <a:p>
            <a:pPr eaLnBrk="1" hangingPunct="1"/>
            <a:r>
              <a:rPr lang="en-US" altLang="en-US" smtClean="0">
                <a:solidFill>
                  <a:srgbClr val="333399"/>
                </a:solidFill>
              </a:rPr>
              <a:t>2). Raffaelli M, Bogenschneider K, Flood MF. Parent-teen communication about sexual topics. </a:t>
            </a:r>
            <a:r>
              <a:rPr lang="en-US" altLang="en-US" i="1" smtClean="0">
                <a:solidFill>
                  <a:srgbClr val="333399"/>
                </a:solidFill>
              </a:rPr>
              <a:t>Journal of Family Issues</a:t>
            </a:r>
            <a:r>
              <a:rPr lang="en-US" altLang="en-US" smtClean="0">
                <a:solidFill>
                  <a:srgbClr val="333399"/>
                </a:solidFill>
              </a:rPr>
              <a:t>. 1998;19(3):315-333.</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pPr marL="216233" indent="-216233">
              <a:spcBef>
                <a:spcPct val="50000"/>
              </a:spcBef>
            </a:pPr>
            <a:r>
              <a:rPr lang="en-US" altLang="en-US"/>
              <a:t>Background Information:</a:t>
            </a:r>
          </a:p>
          <a:p>
            <a:pPr marL="216233" indent="-216233">
              <a:spcBef>
                <a:spcPct val="50000"/>
              </a:spcBef>
            </a:pPr>
            <a:r>
              <a:rPr lang="en-US" altLang="en-US"/>
              <a:t>a. One critical factor to accepting the message is that youth </a:t>
            </a:r>
            <a:r>
              <a:rPr lang="en-US" altLang="en-US" sz="1300"/>
              <a:t>perceive that you have expertise and are trustworthy.</a:t>
            </a:r>
          </a:p>
          <a:p>
            <a:pPr marL="216233" indent="-216233"/>
            <a:r>
              <a:rPr lang="en-US" altLang="en-US" smtClean="0">
                <a:solidFill>
                  <a:srgbClr val="333399"/>
                </a:solidFill>
              </a:rPr>
              <a:t>Reference:</a:t>
            </a:r>
          </a:p>
          <a:p>
            <a:pPr marL="216233" indent="-216233"/>
            <a:r>
              <a:rPr lang="en-US" altLang="en-US" smtClean="0">
                <a:solidFill>
                  <a:srgbClr val="333399"/>
                </a:solidFill>
              </a:rPr>
              <a:t>1). </a:t>
            </a:r>
            <a:r>
              <a:rPr lang="en-US" altLang="en-US" smtClean="0"/>
              <a:t>Jaccard J, Dodge T, Dittus P. Parent-adolescent communication about sex and birth control: A conceptual framework. In: Feldman SS, Rosenthal D. Talking Sexuality: Parent-Adolescent Communication. New directions for child and adolescent development, no. 97. San Francisco: Jossey-Bass; 2002:9-41.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solidFill>
                  <a:prstClr val="black"/>
                </a:solidFill>
              </a:rPr>
              <a:t>1. Pew </a:t>
            </a:r>
            <a:r>
              <a:rPr lang="en-US" dirty="0">
                <a:solidFill>
                  <a:prstClr val="black"/>
                </a:solidFill>
              </a:rPr>
              <a:t>Research Center, “The Whys and </a:t>
            </a:r>
            <a:r>
              <a:rPr lang="en-US" dirty="0" err="1">
                <a:solidFill>
                  <a:prstClr val="black"/>
                </a:solidFill>
              </a:rPr>
              <a:t>Hows</a:t>
            </a:r>
            <a:r>
              <a:rPr lang="en-US" dirty="0">
                <a:solidFill>
                  <a:prstClr val="black"/>
                </a:solidFill>
              </a:rPr>
              <a:t> of Generations </a:t>
            </a:r>
            <a:r>
              <a:rPr lang="en-US" dirty="0" err="1">
                <a:solidFill>
                  <a:prstClr val="black"/>
                </a:solidFill>
              </a:rPr>
              <a:t>Research”http</a:t>
            </a:r>
            <a:r>
              <a:rPr lang="en-US" dirty="0">
                <a:solidFill>
                  <a:prstClr val="black"/>
                </a:solidFill>
              </a:rPr>
              <a:t>://www.people-press.org/2015/09/03/the-whys-and-hows-of-generations-research/    </a:t>
            </a:r>
          </a:p>
          <a:p>
            <a:pPr lvl="0"/>
            <a:endParaRPr lang="en-US" dirty="0">
              <a:solidFill>
                <a:prstClr val="black"/>
              </a:solidFill>
            </a:endParaRPr>
          </a:p>
          <a:p>
            <a:pPr lvl="0"/>
            <a:r>
              <a:rPr lang="en-US" dirty="0" smtClean="0">
                <a:solidFill>
                  <a:prstClr val="black"/>
                </a:solidFill>
              </a:rPr>
              <a:t>2. </a:t>
            </a:r>
            <a:r>
              <a:rPr lang="en-US" dirty="0" err="1" smtClean="0">
                <a:solidFill>
                  <a:prstClr val="black"/>
                </a:solidFill>
              </a:rPr>
              <a:t>Twenge</a:t>
            </a:r>
            <a:r>
              <a:rPr lang="en-US" dirty="0" smtClean="0">
                <a:solidFill>
                  <a:prstClr val="black"/>
                </a:solidFill>
              </a:rPr>
              <a:t> </a:t>
            </a:r>
            <a:r>
              <a:rPr lang="en-US" dirty="0">
                <a:solidFill>
                  <a:prstClr val="black"/>
                </a:solidFill>
              </a:rPr>
              <a:t>JM, Ryne AS, &amp; Brooke EW, “ Changes in American Adults’ Sexual behavior and Attitudes, 1972-2012, </a:t>
            </a:r>
            <a:r>
              <a:rPr lang="en-US" i="1" dirty="0">
                <a:solidFill>
                  <a:prstClr val="black"/>
                </a:solidFill>
              </a:rPr>
              <a:t>Archive of Sex </a:t>
            </a:r>
            <a:r>
              <a:rPr lang="en-US" i="1" dirty="0" err="1">
                <a:solidFill>
                  <a:prstClr val="black"/>
                </a:solidFill>
              </a:rPr>
              <a:t>Behav</a:t>
            </a:r>
            <a:r>
              <a:rPr lang="en-US" i="1" dirty="0">
                <a:solidFill>
                  <a:prstClr val="black"/>
                </a:solidFill>
              </a:rPr>
              <a:t>. </a:t>
            </a:r>
            <a:r>
              <a:rPr lang="en-US" dirty="0">
                <a:solidFill>
                  <a:prstClr val="black"/>
                </a:solidFill>
              </a:rPr>
              <a:t>DOI 10.1007/s10508-015-0540-2, </a:t>
            </a:r>
            <a:r>
              <a:rPr lang="en-US" dirty="0">
                <a:solidFill>
                  <a:prstClr val="black"/>
                </a:solidFill>
                <a:hlinkClick r:id="rId3"/>
              </a:rPr>
              <a:t>http://psy2.fau.edu/~shermanr/Twenge%20Sherman%20&amp;%20Wells%20In%20Press.pdf</a:t>
            </a:r>
            <a:r>
              <a:rPr lang="en-US" dirty="0">
                <a:solidFill>
                  <a:prstClr val="black"/>
                </a:solidFill>
              </a:rPr>
              <a:t>   </a:t>
            </a:r>
          </a:p>
          <a:p>
            <a:endParaRPr lang="en-US" dirty="0" smtClean="0"/>
          </a:p>
          <a:p>
            <a:pPr lvl="0">
              <a:defRPr/>
            </a:pPr>
            <a:r>
              <a:rPr lang="en-US" dirty="0" smtClean="0"/>
              <a:t>3. </a:t>
            </a:r>
            <a:r>
              <a:rPr lang="en-US" dirty="0">
                <a:solidFill>
                  <a:prstClr val="black"/>
                </a:solidFill>
              </a:rPr>
              <a:t>The Center for Generational Kinetics, “Top 10 Gen Z Questions Answered”, </a:t>
            </a:r>
            <a:r>
              <a:rPr lang="en-US" dirty="0">
                <a:solidFill>
                  <a:prstClr val="black"/>
                </a:solidFill>
                <a:hlinkClick r:id="rId4"/>
              </a:rPr>
              <a:t>http://genhq.com/igen-gen-z-generation-z-centennials-info/</a:t>
            </a:r>
            <a:r>
              <a:rPr lang="en-US" dirty="0">
                <a:solidFill>
                  <a:prstClr val="black"/>
                </a:solidFill>
              </a:rPr>
              <a:t> </a:t>
            </a:r>
          </a:p>
          <a:p>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7</a:t>
            </a:fld>
            <a:endParaRPr lang="en-US"/>
          </a:p>
        </p:txBody>
      </p:sp>
    </p:spTree>
    <p:extLst>
      <p:ext uri="{BB962C8B-B14F-4D97-AF65-F5344CB8AC3E}">
        <p14:creationId xmlns:p14="http://schemas.microsoft.com/office/powerpoint/2010/main" val="3087803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pPr marL="216233" indent="-216233"/>
            <a:r>
              <a:rPr lang="en-US" altLang="en-US" smtClean="0"/>
              <a:t>Background Information: </a:t>
            </a:r>
          </a:p>
          <a:p>
            <a:pPr marL="216233" indent="-216233">
              <a:buFontTx/>
              <a:buAutoNum type="alphaLcPeriod"/>
            </a:pPr>
            <a:r>
              <a:rPr lang="en-US" altLang="en-US" smtClean="0"/>
              <a:t>Parental disapproval of sexual activity discourages adolescent sexual activity.</a:t>
            </a:r>
          </a:p>
          <a:p>
            <a:pPr marL="216233" indent="-216233">
              <a:buFontTx/>
              <a:buAutoNum type="alphaLcPeriod"/>
            </a:pPr>
            <a:r>
              <a:rPr lang="en-US" altLang="en-US" smtClean="0"/>
              <a:t>Teens whose parents express disapproval of non-marital sex and contraceptive use are less likely than their peers to have sex.</a:t>
            </a:r>
          </a:p>
          <a:p>
            <a:pPr marL="216233" indent="-216233"/>
            <a:r>
              <a:rPr lang="en-US" altLang="en-US" smtClean="0">
                <a:solidFill>
                  <a:srgbClr val="333399"/>
                </a:solidFill>
              </a:rPr>
              <a:t>References:</a:t>
            </a:r>
          </a:p>
          <a:p>
            <a:pPr marL="216233" indent="-216233"/>
            <a:r>
              <a:rPr lang="en-US" altLang="en-US">
                <a:solidFill>
                  <a:srgbClr val="333399"/>
                </a:solidFill>
              </a:rPr>
              <a:t>1). </a:t>
            </a:r>
            <a:r>
              <a:rPr lang="en-US" altLang="en-US" smtClean="0">
                <a:solidFill>
                  <a:srgbClr val="333399"/>
                </a:solidFill>
              </a:rPr>
              <a:t>Dittus PJ, Jaccard J. Adolescents' perceptions of maternal disapproval of sex: relationship to sexual outcomes. </a:t>
            </a:r>
            <a:r>
              <a:rPr lang="en-US" altLang="en-US" i="1" smtClean="0">
                <a:solidFill>
                  <a:srgbClr val="333399"/>
                </a:solidFill>
              </a:rPr>
              <a:t>Journal of Adolescent Health.</a:t>
            </a:r>
            <a:r>
              <a:rPr lang="en-US" altLang="en-US" smtClean="0">
                <a:solidFill>
                  <a:srgbClr val="333399"/>
                </a:solidFill>
              </a:rPr>
              <a:t> 2000;26(4):268-278.</a:t>
            </a:r>
          </a:p>
          <a:p>
            <a:pPr marL="216233" indent="-216233"/>
            <a:r>
              <a:rPr lang="en-US" altLang="en-US" smtClean="0">
                <a:solidFill>
                  <a:srgbClr val="333399"/>
                </a:solidFill>
              </a:rPr>
              <a:t>2). Lederman RP, Chan W, Roberts-Gray C.  Sexual risk attitudes and intentions of youth aged 12-14 years: Survey comparisons of parent-teen prevention and control groups. </a:t>
            </a:r>
            <a:r>
              <a:rPr lang="en-US" altLang="en-US" i="1" smtClean="0">
                <a:solidFill>
                  <a:srgbClr val="333399"/>
                </a:solidFill>
              </a:rPr>
              <a:t>Behavioral Medicine</a:t>
            </a:r>
            <a:r>
              <a:rPr lang="en-US" altLang="en-US" smtClean="0">
                <a:solidFill>
                  <a:srgbClr val="333399"/>
                </a:solidFill>
              </a:rPr>
              <a:t>. 2004;29(4):155-163.</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marL="216233" indent="-216233"/>
            <a:r>
              <a:rPr lang="en-US" altLang="en-US" sz="900"/>
              <a:t>Trainer Notes: </a:t>
            </a:r>
          </a:p>
          <a:p>
            <a:pPr marL="216233" indent="-216233">
              <a:buFontTx/>
              <a:buAutoNum type="alphaLcPeriod"/>
            </a:pPr>
            <a:r>
              <a:rPr lang="en-US" altLang="en-US" sz="900"/>
              <a:t>Ask the participants, “What are your favorite jingles? Why do you remember them?”</a:t>
            </a:r>
          </a:p>
          <a:p>
            <a:pPr marL="216233" indent="-216233">
              <a:buFontTx/>
              <a:buAutoNum type="alphaLcPeriod"/>
            </a:pPr>
            <a:r>
              <a:rPr lang="en-US" altLang="en-US" smtClean="0"/>
              <a:t>The idea is to demonstrate that we are more likely to remember something if there is frequent exposure to it. </a:t>
            </a:r>
          </a:p>
          <a:p>
            <a:pPr marL="216233" indent="-216233">
              <a:buFontTx/>
              <a:buAutoNum type="alphaLcPeriod"/>
            </a:pPr>
            <a:r>
              <a:rPr lang="en-US" altLang="en-US" smtClean="0"/>
              <a:t>This idea supports the concept of repeating the message to youth often</a:t>
            </a:r>
            <a:endParaRPr lang="en-US" altLang="en-US" sz="900"/>
          </a:p>
          <a:p>
            <a:pPr marL="216233" indent="-216233"/>
            <a:r>
              <a:rPr lang="en-US" altLang="en-US" sz="900"/>
              <a:t>Background Information: </a:t>
            </a:r>
          </a:p>
          <a:p>
            <a:pPr marL="216233" indent="-216233"/>
            <a:r>
              <a:rPr lang="en-US" altLang="en-US" sz="900"/>
              <a:t>a. Parenting adults should consider the adolescent’s age and what’s appropriate for them to know, but remember today’s children are experiencing puberty earlier.  Be proactive rather than reactive.</a:t>
            </a:r>
          </a:p>
          <a:p>
            <a:pPr marL="216233" indent="-216233"/>
            <a:r>
              <a:rPr lang="en-US" altLang="en-US" sz="900"/>
              <a:t>b. Parents should start talking to their children at an early age about sexual health issues and progress to talking about sexual activity, pregnancy, and sexually transmitted infections. </a:t>
            </a:r>
          </a:p>
          <a:p>
            <a:pPr marL="216233" indent="-216233"/>
            <a:r>
              <a:rPr lang="en-US" altLang="en-US" sz="900"/>
              <a:t>c. Parents who lecture their kids about sex have fewer conversations with their kids.</a:t>
            </a:r>
          </a:p>
          <a:p>
            <a:pPr marL="216233" indent="-216233"/>
            <a:r>
              <a:rPr lang="en-US" altLang="en-US" sz="900"/>
              <a:t>d. Be careful, because it is easy for youth to tune out a broken record. </a:t>
            </a:r>
          </a:p>
          <a:p>
            <a:pPr marL="216233" indent="-216233">
              <a:spcBef>
                <a:spcPct val="0"/>
              </a:spcBef>
            </a:pPr>
            <a:r>
              <a:rPr lang="en-US" altLang="en-US" sz="900">
                <a:solidFill>
                  <a:schemeClr val="accent2"/>
                </a:solidFill>
              </a:rPr>
              <a:t>Reference: </a:t>
            </a:r>
          </a:p>
          <a:p>
            <a:pPr marL="216233" indent="-216233"/>
            <a:r>
              <a:rPr lang="en-US" altLang="en-US" sz="900">
                <a:solidFill>
                  <a:schemeClr val="accent2"/>
                </a:solidFill>
              </a:rPr>
              <a:t>1). </a:t>
            </a:r>
            <a:r>
              <a:rPr lang="en-US" altLang="en-US" sz="900">
                <a:solidFill>
                  <a:srgbClr val="333399"/>
                </a:solidFill>
              </a:rPr>
              <a:t>Diclemente RJ, Wingood GM, Crosby R, Cobb BK, Harrington K, Davies SL. Parent-adolescent communication and sexual risk behaviors among African American adolescent females. </a:t>
            </a:r>
            <a:r>
              <a:rPr lang="en-US" altLang="en-US" sz="900" i="1">
                <a:solidFill>
                  <a:srgbClr val="333399"/>
                </a:solidFill>
              </a:rPr>
              <a:t>Journal of Pediatrics. </a:t>
            </a:r>
            <a:r>
              <a:rPr lang="en-US" altLang="en-US" sz="900">
                <a:solidFill>
                  <a:srgbClr val="333399"/>
                </a:solidFill>
              </a:rPr>
              <a:t>2001;139(3):407-412.</a:t>
            </a:r>
          </a:p>
          <a:p>
            <a:pPr marL="216233" indent="-216233"/>
            <a:endParaRPr lang="en-US" altLang="en-US" sz="900">
              <a:solidFill>
                <a:srgbClr val="333399"/>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pPr eaLnBrk="1" hangingPunct="1"/>
            <a:endParaRPr lang="en-US" altLang="en-US" smtClean="0"/>
          </a:p>
        </p:txBody>
      </p:sp>
      <p:sp>
        <p:nvSpPr>
          <p:cNvPr id="47108" name="Slide Number Placeholder 3"/>
          <p:cNvSpPr>
            <a:spLocks noGrp="1"/>
          </p:cNvSpPr>
          <p:nvPr>
            <p:ph type="sldNum" sz="quarter" idx="5"/>
          </p:nvPr>
        </p:nvSpPr>
        <p:spPr>
          <a:noFill/>
        </p:spPr>
        <p:txBody>
          <a:bodyPr/>
          <a:lstStyle>
            <a:lvl1pPr defTabSz="914485" eaLnBrk="0" hangingPunct="0">
              <a:spcBef>
                <a:spcPct val="30000"/>
              </a:spcBef>
              <a:defRPr sz="1100">
                <a:solidFill>
                  <a:schemeClr val="tx1"/>
                </a:solidFill>
                <a:latin typeface="Arial" charset="0"/>
              </a:defRPr>
            </a:lvl1pPr>
            <a:lvl2pPr marL="702756" indent="-270291" defTabSz="914485" eaLnBrk="0" hangingPunct="0">
              <a:spcBef>
                <a:spcPct val="30000"/>
              </a:spcBef>
              <a:defRPr sz="1100">
                <a:solidFill>
                  <a:schemeClr val="tx1"/>
                </a:solidFill>
                <a:latin typeface="Arial" charset="0"/>
              </a:defRPr>
            </a:lvl2pPr>
            <a:lvl3pPr marL="1081164" indent="-216233" defTabSz="914485" eaLnBrk="0" hangingPunct="0">
              <a:spcBef>
                <a:spcPct val="30000"/>
              </a:spcBef>
              <a:defRPr sz="1100">
                <a:solidFill>
                  <a:schemeClr val="tx1"/>
                </a:solidFill>
                <a:latin typeface="Arial" charset="0"/>
              </a:defRPr>
            </a:lvl3pPr>
            <a:lvl4pPr marL="1513629" indent="-216233" defTabSz="914485" eaLnBrk="0" hangingPunct="0">
              <a:spcBef>
                <a:spcPct val="30000"/>
              </a:spcBef>
              <a:defRPr sz="1100">
                <a:solidFill>
                  <a:schemeClr val="tx1"/>
                </a:solidFill>
                <a:latin typeface="Arial" charset="0"/>
              </a:defRPr>
            </a:lvl4pPr>
            <a:lvl5pPr marL="1946095" indent="-216233" defTabSz="914485" eaLnBrk="0" hangingPunct="0">
              <a:spcBef>
                <a:spcPct val="30000"/>
              </a:spcBef>
              <a:defRPr sz="1100">
                <a:solidFill>
                  <a:schemeClr val="tx1"/>
                </a:solidFill>
                <a:latin typeface="Arial" charset="0"/>
              </a:defRPr>
            </a:lvl5pPr>
            <a:lvl6pPr marL="2378560" indent="-216233" defTabSz="914485" eaLnBrk="0" fontAlgn="base" hangingPunct="0">
              <a:spcBef>
                <a:spcPct val="30000"/>
              </a:spcBef>
              <a:spcAft>
                <a:spcPct val="0"/>
              </a:spcAft>
              <a:defRPr sz="1100">
                <a:solidFill>
                  <a:schemeClr val="tx1"/>
                </a:solidFill>
                <a:latin typeface="Arial" charset="0"/>
              </a:defRPr>
            </a:lvl6pPr>
            <a:lvl7pPr marL="2811026" indent="-216233" defTabSz="914485" eaLnBrk="0" fontAlgn="base" hangingPunct="0">
              <a:spcBef>
                <a:spcPct val="30000"/>
              </a:spcBef>
              <a:spcAft>
                <a:spcPct val="0"/>
              </a:spcAft>
              <a:defRPr sz="1100">
                <a:solidFill>
                  <a:schemeClr val="tx1"/>
                </a:solidFill>
                <a:latin typeface="Arial" charset="0"/>
              </a:defRPr>
            </a:lvl7pPr>
            <a:lvl8pPr marL="3243491" indent="-216233" defTabSz="914485" eaLnBrk="0" fontAlgn="base" hangingPunct="0">
              <a:spcBef>
                <a:spcPct val="30000"/>
              </a:spcBef>
              <a:spcAft>
                <a:spcPct val="0"/>
              </a:spcAft>
              <a:defRPr sz="1100">
                <a:solidFill>
                  <a:schemeClr val="tx1"/>
                </a:solidFill>
                <a:latin typeface="Arial" charset="0"/>
              </a:defRPr>
            </a:lvl8pPr>
            <a:lvl9pPr marL="3675957" indent="-216233" defTabSz="914485" eaLnBrk="0" fontAlgn="base" hangingPunct="0">
              <a:spcBef>
                <a:spcPct val="30000"/>
              </a:spcBef>
              <a:spcAft>
                <a:spcPct val="0"/>
              </a:spcAft>
              <a:defRPr sz="1100">
                <a:solidFill>
                  <a:schemeClr val="tx1"/>
                </a:solidFill>
                <a:latin typeface="Arial" charset="0"/>
              </a:defRPr>
            </a:lvl9pPr>
          </a:lstStyle>
          <a:p>
            <a:pPr eaLnBrk="1" hangingPunct="1">
              <a:spcBef>
                <a:spcPct val="0"/>
              </a:spcBef>
            </a:pPr>
            <a:fld id="{B91C82C1-B5CC-41F6-A0B3-1A53A638DCBE}" type="slidenum">
              <a:rPr lang="en-US" altLang="en-US" sz="1200"/>
              <a:pPr eaLnBrk="1" hangingPunct="1">
                <a:spcBef>
                  <a:spcPct val="0"/>
                </a:spcBef>
              </a:pPr>
              <a:t>69</a:t>
            </a:fld>
            <a:endParaRPr lang="en-US"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marL="216233" indent="-216233"/>
            <a:r>
              <a:rPr lang="en-US" altLang="en-US" sz="900"/>
              <a:t>Trainer Notes:</a:t>
            </a:r>
          </a:p>
          <a:p>
            <a:pPr marL="216233" indent="-216233">
              <a:buFont typeface="Symbol" pitchFamily="18" charset="2"/>
              <a:buAutoNum type="alphaLcPeriod"/>
            </a:pPr>
            <a:r>
              <a:rPr lang="en-US" altLang="en-US" sz="900"/>
              <a:t>Elaborate on the barriers to talking about sexual issues with youth that the participants listed.</a:t>
            </a:r>
          </a:p>
          <a:p>
            <a:pPr marL="216233" indent="-216233">
              <a:buFont typeface="Symbol" pitchFamily="18" charset="2"/>
              <a:buAutoNum type="alphaLcPeriod"/>
            </a:pPr>
            <a:r>
              <a:rPr lang="en-US" altLang="en-US" sz="900"/>
              <a:t>Ask the participants what advice they would give to a friend to overcome these barriers. </a:t>
            </a:r>
          </a:p>
          <a:p>
            <a:pPr marL="648698" lvl="1" indent="-216233">
              <a:buFont typeface="Symbol" pitchFamily="18" charset="2"/>
              <a:buChar char=""/>
            </a:pPr>
            <a:r>
              <a:rPr lang="en-US" altLang="en-US" sz="900"/>
              <a:t>Embarrassment - Do I feel embarrassed talking about sex?</a:t>
            </a:r>
          </a:p>
          <a:p>
            <a:pPr marL="648698" lvl="1" indent="-216233">
              <a:buFont typeface="Symbol" pitchFamily="18" charset="2"/>
              <a:buChar char=""/>
            </a:pPr>
            <a:r>
              <a:rPr lang="en-US" altLang="en-US" sz="900"/>
              <a:t>Fear - If I talk about it then they’ll do it, right?</a:t>
            </a:r>
          </a:p>
          <a:p>
            <a:pPr marL="648698" lvl="1" indent="-216233">
              <a:buFont typeface="Symbol" pitchFamily="18" charset="2"/>
              <a:buChar char=""/>
            </a:pPr>
            <a:r>
              <a:rPr lang="en-US" altLang="en-US" sz="900"/>
              <a:t>Age - They are too young to be thinking about sex, right?</a:t>
            </a:r>
          </a:p>
          <a:p>
            <a:pPr marL="648698" lvl="1" indent="-216233">
              <a:buFont typeface="Symbol" pitchFamily="18" charset="2"/>
              <a:buChar char=""/>
            </a:pPr>
            <a:r>
              <a:rPr lang="en-US" altLang="en-US" sz="900"/>
              <a:t>Hypocrisy - What if they ask about </a:t>
            </a:r>
            <a:r>
              <a:rPr lang="en-US" altLang="en-US" sz="900" i="1"/>
              <a:t>my</a:t>
            </a:r>
            <a:r>
              <a:rPr lang="en-US" altLang="en-US" sz="900"/>
              <a:t> past? Parents may feel uncomfortable talking to their adolescents about sex if they are concerned about their past or current behaviors.  Parents might feel that if they participated in risky behaviors in the past that they cannot tell their child not to do it. Not true.  Parents should be honest with their adolescent about their past and tell them how it affected their life. Maybe the parent didn’t suffer negative consequences, but their children may not be as fortunate. </a:t>
            </a:r>
          </a:p>
          <a:p>
            <a:pPr marL="648698" lvl="1" indent="-216233">
              <a:buFont typeface="Symbol" pitchFamily="18" charset="2"/>
              <a:buChar char=""/>
            </a:pPr>
            <a:r>
              <a:rPr lang="en-US" altLang="en-US" sz="900"/>
              <a:t>Lack of knowledge - Do I know the answers? I don’t really want to know what they are doing!  </a:t>
            </a:r>
          </a:p>
          <a:p>
            <a:pPr marL="648698" lvl="1" indent="-216233">
              <a:buFont typeface="Symbol" pitchFamily="18" charset="2"/>
              <a:buChar char=""/>
            </a:pPr>
            <a:r>
              <a:rPr lang="en-US" altLang="en-US" sz="900"/>
              <a:t>Cool - I don’t want to lose our friendship.       </a:t>
            </a:r>
          </a:p>
          <a:p>
            <a:pPr marL="216233" indent="-216233"/>
            <a:r>
              <a:rPr lang="en-US" altLang="en-US" sz="900"/>
              <a:t>Background Information:</a:t>
            </a:r>
          </a:p>
          <a:p>
            <a:pPr marL="216233" indent="-216233">
              <a:buFont typeface="Symbol" pitchFamily="18" charset="2"/>
              <a:buChar char=""/>
            </a:pPr>
            <a:r>
              <a:rPr lang="en-US" altLang="en-US" sz="900"/>
              <a:t>Parents are the most important role models in their adolescents’ lives. </a:t>
            </a:r>
          </a:p>
          <a:p>
            <a:pPr marL="216233" indent="-216233">
              <a:buFont typeface="Symbol" pitchFamily="18" charset="2"/>
              <a:buChar char=""/>
            </a:pPr>
            <a:r>
              <a:rPr lang="en-US" altLang="en-US" sz="900"/>
              <a:t>Parents cannot behave one way and expect their adolescent to behave in another.</a:t>
            </a:r>
          </a:p>
          <a:p>
            <a:pPr marL="216233" indent="-216233">
              <a:buFont typeface="Symbol" pitchFamily="18" charset="2"/>
              <a:buChar char=""/>
            </a:pPr>
            <a:r>
              <a:rPr lang="en-US" altLang="en-US" sz="900"/>
              <a:t>Therefore, parents need to model healthy behaviors and decision making, putting the health of their children first.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pPr marL="216233" indent="-216233"/>
            <a:r>
              <a:rPr lang="en-US" altLang="en-US" smtClean="0"/>
              <a:t>Background Information:</a:t>
            </a:r>
          </a:p>
          <a:p>
            <a:pPr marL="216233" indent="-216233">
              <a:buFontTx/>
              <a:buAutoNum type="alphaLcPeriod"/>
            </a:pPr>
            <a:r>
              <a:rPr lang="en-US" altLang="en-US" smtClean="0"/>
              <a:t>Less confident parents find it harder to talk to their kids about sex. </a:t>
            </a:r>
          </a:p>
          <a:p>
            <a:pPr marL="216233" indent="-216233">
              <a:buFontTx/>
              <a:buAutoNum type="alphaLcPeriod"/>
            </a:pPr>
            <a:r>
              <a:rPr lang="en-US" altLang="en-US" smtClean="0"/>
              <a:t>Parents who feel confident about their skills find it easier to talk with their kids about sex.</a:t>
            </a:r>
          </a:p>
          <a:p>
            <a:pPr marL="216233" indent="-216233">
              <a:buFontTx/>
              <a:buAutoNum type="alphaLcPeriod"/>
            </a:pPr>
            <a:r>
              <a:rPr lang="en-US" altLang="en-US" smtClean="0"/>
              <a:t>Parents who use open-ended questions talk to their kids about sex more often. </a:t>
            </a:r>
          </a:p>
          <a:p>
            <a:pPr marL="216233" indent="-216233"/>
            <a:r>
              <a:rPr lang="en-US" altLang="en-US" smtClean="0">
                <a:solidFill>
                  <a:srgbClr val="333399"/>
                </a:solidFill>
              </a:rPr>
              <a:t>Reference:</a:t>
            </a:r>
          </a:p>
          <a:p>
            <a:pPr marL="216233" indent="-216233">
              <a:spcBef>
                <a:spcPct val="0"/>
              </a:spcBef>
            </a:pPr>
            <a:r>
              <a:rPr lang="en-US" altLang="en-US" smtClean="0">
                <a:solidFill>
                  <a:srgbClr val="333399"/>
                </a:solidFill>
              </a:rPr>
              <a:t>1). Jaccard J, Dittus PJ, Gordon VV. Parent-teen communication about premarital sex: factors associated with the extent of communication. </a:t>
            </a:r>
            <a:r>
              <a:rPr lang="en-US" altLang="en-US" i="1" smtClean="0">
                <a:solidFill>
                  <a:srgbClr val="333399"/>
                </a:solidFill>
              </a:rPr>
              <a:t>Journal of Adolescent Research. </a:t>
            </a:r>
            <a:r>
              <a:rPr lang="en-US" altLang="en-US" smtClean="0">
                <a:solidFill>
                  <a:srgbClr val="333399"/>
                </a:solidFill>
              </a:rPr>
              <a:t>2000;15(2):187-208. </a:t>
            </a:r>
          </a:p>
          <a:p>
            <a:pPr marL="216233" indent="-216233">
              <a:spcBef>
                <a:spcPct val="0"/>
              </a:spcBef>
            </a:pPr>
            <a:endParaRPr lang="en-US" altLang="en-US" smtClean="0">
              <a:solidFill>
                <a:srgbClr val="333399"/>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marL="216233" indent="-216233"/>
            <a:r>
              <a:rPr lang="en-US" altLang="en-US" smtClean="0"/>
              <a:t>Background Information: </a:t>
            </a:r>
          </a:p>
          <a:p>
            <a:pPr marL="216233" indent="-216233"/>
            <a:r>
              <a:rPr lang="en-US" altLang="en-US" smtClean="0"/>
              <a:t>a. Less confident parents find it harder to talk to their kids about sex. Parents who feel confident about their skills find it easier to talk with their kids about sex. Parents who use open-ended questions talk to their kids about sex more often. </a:t>
            </a:r>
          </a:p>
          <a:p>
            <a:pPr marL="216233" indent="-216233"/>
            <a:r>
              <a:rPr lang="en-US" altLang="en-US" smtClean="0">
                <a:solidFill>
                  <a:srgbClr val="333399"/>
                </a:solidFill>
              </a:rPr>
              <a:t>Reference:</a:t>
            </a:r>
          </a:p>
          <a:p>
            <a:pPr marL="216233" indent="-216233">
              <a:spcBef>
                <a:spcPct val="0"/>
              </a:spcBef>
            </a:pPr>
            <a:r>
              <a:rPr lang="en-US" altLang="en-US" smtClean="0">
                <a:solidFill>
                  <a:srgbClr val="333399"/>
                </a:solidFill>
              </a:rPr>
              <a:t>1). Jaccard J, Dittus PJ, Gordon VV. Parent-teen communication about premarital sex: factors associated with the extent of communication. </a:t>
            </a:r>
            <a:r>
              <a:rPr lang="en-US" altLang="en-US" i="1" smtClean="0">
                <a:solidFill>
                  <a:srgbClr val="333399"/>
                </a:solidFill>
              </a:rPr>
              <a:t>Journal of Adolescent Research. </a:t>
            </a:r>
            <a:r>
              <a:rPr lang="en-US" altLang="en-US" smtClean="0">
                <a:solidFill>
                  <a:srgbClr val="333399"/>
                </a:solidFill>
              </a:rPr>
              <a:t>2000;15(2):187-208. </a:t>
            </a:r>
          </a:p>
          <a:p>
            <a:pPr marL="216233" indent="-216233">
              <a:spcBef>
                <a:spcPct val="0"/>
              </a:spcBef>
            </a:pPr>
            <a:endParaRPr lang="en-US" altLang="en-US" smtClean="0">
              <a:solidFill>
                <a:srgbClr val="333399"/>
              </a:solidFill>
            </a:endParaRPr>
          </a:p>
          <a:p>
            <a:pPr marL="216233" indent="-216233">
              <a:spcBef>
                <a:spcPct val="0"/>
              </a:spcBef>
            </a:pPr>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pPr eaLnBrk="1" hangingPunct="1"/>
            <a:r>
              <a:rPr lang="en-US" altLang="en-US" dirty="0" smtClean="0">
                <a:solidFill>
                  <a:srgbClr val="FF0000"/>
                </a:solidFill>
              </a:rPr>
              <a:t>The more you engage in conversations with your children, the easier the conversations</a:t>
            </a:r>
            <a:r>
              <a:rPr lang="en-US" altLang="en-US" baseline="0" dirty="0" smtClean="0">
                <a:solidFill>
                  <a:srgbClr val="FF0000"/>
                </a:solidFill>
              </a:rPr>
              <a:t> will become for both you and your child.</a:t>
            </a:r>
            <a:endParaRPr lang="en-US" altLang="en-US" dirty="0" smtClean="0">
              <a:solidFill>
                <a:srgbClr val="FF0000"/>
              </a:solidFill>
            </a:endParaRPr>
          </a:p>
          <a:p>
            <a:pPr eaLnBrk="1" hangingPunct="1"/>
            <a:endParaRPr lang="en-US" altLang="en-US" dirty="0" smtClean="0">
              <a:solidFill>
                <a:srgbClr val="FF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pPr marL="216233" indent="-216233"/>
            <a:r>
              <a:rPr lang="en-US" altLang="en-US" dirty="0" smtClean="0"/>
              <a:t>Social workers will recognize “Effective Parenting” as “Authoritative” parenting. Because the words </a:t>
            </a:r>
            <a:r>
              <a:rPr lang="en-US" altLang="en-US" i="1" dirty="0" smtClean="0"/>
              <a:t>Authoritarian and Authoritative </a:t>
            </a:r>
            <a:r>
              <a:rPr lang="en-US" altLang="en-US" dirty="0" smtClean="0"/>
              <a:t>are so similar, we use the term “Effective Parenting”. </a:t>
            </a:r>
          </a:p>
          <a:p>
            <a:pPr marL="216233" indent="-216233"/>
            <a:endParaRPr lang="en-US" altLang="en-US" dirty="0"/>
          </a:p>
          <a:p>
            <a:pPr marL="216233" indent="-216233"/>
            <a:endParaRPr lang="en-US" altLang="en-US" dirty="0" smtClean="0"/>
          </a:p>
          <a:p>
            <a:pPr marL="216233" indent="-216233"/>
            <a:endParaRPr lang="en-US" altLang="en-US" dirty="0"/>
          </a:p>
          <a:p>
            <a:pPr marL="216233" indent="-216233"/>
            <a:endParaRPr lang="en-US" altLang="en-US" dirty="0" smtClean="0"/>
          </a:p>
          <a:p>
            <a:pPr marL="216233" indent="-216233"/>
            <a:endParaRPr lang="en-US" altLang="en-US" dirty="0"/>
          </a:p>
          <a:p>
            <a:pPr marL="216233" indent="-216233"/>
            <a:endParaRPr lang="en-US" altLang="en-US" dirty="0" smtClean="0"/>
          </a:p>
          <a:p>
            <a:pPr marL="216233" indent="-216233"/>
            <a:r>
              <a:rPr lang="en-US" altLang="en-US" dirty="0" smtClean="0"/>
              <a:t>Trainer Notes:</a:t>
            </a:r>
          </a:p>
          <a:p>
            <a:pPr marL="216233" indent="-216233">
              <a:buFontTx/>
              <a:buAutoNum type="alphaLcPeriod"/>
            </a:pPr>
            <a:r>
              <a:rPr lang="en-US" altLang="en-US" dirty="0" smtClean="0"/>
              <a:t>Parenting styles differ across cultures. </a:t>
            </a:r>
          </a:p>
          <a:p>
            <a:pPr marL="216233" indent="-216233">
              <a:buFontTx/>
              <a:buAutoNum type="alphaLcPeriod"/>
            </a:pPr>
            <a:r>
              <a:rPr lang="en-US" altLang="en-US" dirty="0" smtClean="0"/>
              <a:t>Ask the participants to share what parenting style they relate to the most and why. Ask if they think it is the most effective way to parent or if they would do anything differently.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p:spPr>
        <p:txBody>
          <a:bodyPr/>
          <a:lstStyle/>
          <a:p>
            <a:pPr marL="216233" indent="-216233"/>
            <a:r>
              <a:rPr lang="en-US" altLang="en-US" smtClean="0"/>
              <a:t>Background Information:</a:t>
            </a:r>
          </a:p>
          <a:p>
            <a:pPr marL="216233" indent="-216233"/>
            <a:r>
              <a:rPr lang="en-US" altLang="en-US" smtClean="0"/>
              <a:t>Three areas of effective or authoritative parenting</a:t>
            </a:r>
          </a:p>
          <a:p>
            <a:pPr marL="216233" indent="-216233">
              <a:buFontTx/>
              <a:buAutoNum type="arabicParenBoth"/>
            </a:pPr>
            <a:r>
              <a:rPr lang="en-US" altLang="en-US" smtClean="0"/>
              <a:t> By giving them unconditional love in both physical (hugs) and verbal (I love you) ways;</a:t>
            </a:r>
          </a:p>
          <a:p>
            <a:pPr marL="216233" indent="-216233">
              <a:buFontTx/>
              <a:buAutoNum type="arabicParenBoth"/>
            </a:pPr>
            <a:r>
              <a:rPr lang="en-US" altLang="en-US" smtClean="0"/>
              <a:t> Providing structure, guidance, and stability (setting rules, following through; monitoring where they are and who they are with); </a:t>
            </a:r>
          </a:p>
          <a:p>
            <a:pPr marL="216233" indent="-216233">
              <a:buFontTx/>
              <a:buAutoNum type="arabicParenBoth"/>
            </a:pPr>
            <a:r>
              <a:rPr lang="en-US" altLang="en-US" smtClean="0"/>
              <a:t> Teaching them responsibility by giving them opportunities to succeed and fail with appropriate guidance.</a:t>
            </a:r>
          </a:p>
          <a:p>
            <a:pPr marL="216233" indent="-216233"/>
            <a:r>
              <a:rPr lang="en-US" altLang="en-US" smtClean="0">
                <a:solidFill>
                  <a:srgbClr val="333399"/>
                </a:solidFill>
              </a:rPr>
              <a:t>Reference:</a:t>
            </a:r>
          </a:p>
          <a:p>
            <a:pPr marL="216233" indent="-216233"/>
            <a:r>
              <a:rPr lang="en-US" altLang="en-US" smtClean="0">
                <a:solidFill>
                  <a:srgbClr val="333399"/>
                </a:solidFill>
              </a:rPr>
              <a:t>1). Baumrind D. The influence of parenting style on adolescent competence and substance abuse. </a:t>
            </a:r>
            <a:r>
              <a:rPr lang="en-US" altLang="en-US" i="1" smtClean="0">
                <a:solidFill>
                  <a:srgbClr val="333399"/>
                </a:solidFill>
              </a:rPr>
              <a:t>Journal of Early Adolescence</a:t>
            </a:r>
            <a:r>
              <a:rPr lang="en-US" altLang="en-US" smtClean="0">
                <a:solidFill>
                  <a:srgbClr val="333399"/>
                </a:solidFill>
              </a:rPr>
              <a:t>. 1991;11(1):56-95.</a:t>
            </a:r>
          </a:p>
          <a:p>
            <a:pPr marL="216233" indent="-216233"/>
            <a:endParaRPr lang="en-US" altLang="en-US" smtClean="0">
              <a:solidFill>
                <a:srgbClr val="333399"/>
              </a:solidFill>
              <a:latin typeface="Arial Narrow"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marL="216233" indent="-216233"/>
            <a:r>
              <a:rPr lang="en-US" altLang="en-US" smtClean="0"/>
              <a:t>Background Information:</a:t>
            </a:r>
          </a:p>
          <a:p>
            <a:pPr marL="216233" indent="-216233">
              <a:buFontTx/>
              <a:buAutoNum type="alphaLcPeriod"/>
            </a:pPr>
            <a:r>
              <a:rPr lang="en-US" altLang="en-US" smtClean="0"/>
              <a:t>Children who are brought up with love, opportunity, and supervision have the fewest problems adjusting in their adolescent and young adult years.</a:t>
            </a:r>
            <a:r>
              <a:rPr lang="en-US" altLang="en-US" baseline="30000" smtClean="0"/>
              <a:t>1</a:t>
            </a:r>
            <a:endParaRPr lang="en-US" altLang="en-US" smtClean="0"/>
          </a:p>
          <a:p>
            <a:pPr marL="216233" indent="-216233">
              <a:buFontTx/>
              <a:buAutoNum type="alphaLcPeriod"/>
            </a:pPr>
            <a:r>
              <a:rPr lang="en-US" altLang="en-US" smtClean="0"/>
              <a:t>This means that children get in less trouble and generally do better in school.</a:t>
            </a:r>
            <a:r>
              <a:rPr lang="en-US" altLang="en-US" baseline="30000" smtClean="0"/>
              <a:t>1,2,3,4</a:t>
            </a:r>
            <a:endParaRPr lang="en-US" altLang="en-US" smtClean="0"/>
          </a:p>
          <a:p>
            <a:pPr marL="216233" indent="-216233"/>
            <a:r>
              <a:rPr lang="en-US" altLang="en-US" smtClean="0">
                <a:solidFill>
                  <a:srgbClr val="3333CC"/>
                </a:solidFill>
              </a:rPr>
              <a:t>References:</a:t>
            </a:r>
          </a:p>
          <a:p>
            <a:pPr marL="216233" indent="-216233"/>
            <a:r>
              <a:rPr lang="en-US" altLang="en-US" smtClean="0">
                <a:solidFill>
                  <a:srgbClr val="3333CC"/>
                </a:solidFill>
              </a:rPr>
              <a:t>1). Steinberg L, Lamborn SD, Dornbusch SM, Darling N. Impact of parenting practices on adolescent achievement: Authoritative parenting, school involvement, and encouragement to succeed. </a:t>
            </a:r>
            <a:r>
              <a:rPr lang="en-US" altLang="en-US" i="1" smtClean="0">
                <a:solidFill>
                  <a:srgbClr val="3333CC"/>
                </a:solidFill>
              </a:rPr>
              <a:t>Child Development</a:t>
            </a:r>
            <a:r>
              <a:rPr lang="en-US" altLang="en-US" smtClean="0">
                <a:solidFill>
                  <a:srgbClr val="3333CC"/>
                </a:solidFill>
              </a:rPr>
              <a:t>. 1992;63(5):1266-1281. </a:t>
            </a:r>
          </a:p>
          <a:p>
            <a:pPr marL="216233" indent="-216233"/>
            <a:r>
              <a:rPr lang="en-US" altLang="en-US" smtClean="0">
                <a:solidFill>
                  <a:srgbClr val="3333CC"/>
                </a:solidFill>
              </a:rPr>
              <a:t>2). Kodl MM, Mermelstein R. Beyond modeling: parenting practices, parental smoking history, and adolescent cigarette smoking. </a:t>
            </a:r>
            <a:r>
              <a:rPr lang="en-US" altLang="en-US" i="1" smtClean="0">
                <a:solidFill>
                  <a:srgbClr val="3333CC"/>
                </a:solidFill>
              </a:rPr>
              <a:t>Addictive Behaviors</a:t>
            </a:r>
            <a:r>
              <a:rPr lang="en-US" altLang="en-US" smtClean="0">
                <a:solidFill>
                  <a:srgbClr val="3333CC"/>
                </a:solidFill>
              </a:rPr>
              <a:t>. 2004;29(1):17-32. </a:t>
            </a:r>
          </a:p>
          <a:p>
            <a:pPr marL="216233" indent="-216233"/>
            <a:r>
              <a:rPr lang="en-US" altLang="en-US" smtClean="0">
                <a:solidFill>
                  <a:srgbClr val="3333CC"/>
                </a:solidFill>
              </a:rPr>
              <a:t>3). Chassin L, Presson CC, Rose J, Sherman SJ, Davis MJ, Gonzalez JL. Parenting style and smoking-specific parenting practices as predictors of adolescent smoking onset. </a:t>
            </a:r>
            <a:r>
              <a:rPr lang="en-US" altLang="en-US" i="1" smtClean="0">
                <a:solidFill>
                  <a:srgbClr val="3333CC"/>
                </a:solidFill>
              </a:rPr>
              <a:t>Journal of Pediatric Psychology</a:t>
            </a:r>
            <a:r>
              <a:rPr lang="en-US" altLang="en-US" smtClean="0">
                <a:solidFill>
                  <a:srgbClr val="3333CC"/>
                </a:solidFill>
              </a:rPr>
              <a:t>. 2005;30(4):333-344. </a:t>
            </a:r>
          </a:p>
          <a:p>
            <a:pPr marL="216233" indent="-216233"/>
            <a:r>
              <a:rPr lang="en-US" altLang="en-US" smtClean="0">
                <a:solidFill>
                  <a:srgbClr val="3333CC"/>
                </a:solidFill>
              </a:rPr>
              <a:t>4). Stephenson MT, Quick BL, Atkinson J, Tschida DA. Authoritative parenting and drug-prevention practices: Implications for anti-drug ads for parents. </a:t>
            </a:r>
            <a:r>
              <a:rPr lang="en-US" altLang="en-US" i="1" smtClean="0">
                <a:solidFill>
                  <a:srgbClr val="3333CC"/>
                </a:solidFill>
              </a:rPr>
              <a:t>Health Communication.</a:t>
            </a:r>
            <a:r>
              <a:rPr lang="en-US" altLang="en-US" smtClean="0">
                <a:solidFill>
                  <a:srgbClr val="3333CC"/>
                </a:solidFill>
              </a:rPr>
              <a:t> 2005;17(3):301-321.</a:t>
            </a:r>
            <a:br>
              <a:rPr lang="en-US" altLang="en-US" smtClean="0">
                <a:solidFill>
                  <a:srgbClr val="3333CC"/>
                </a:solidFill>
              </a:rPr>
            </a:br>
            <a:endParaRPr lang="en-US" altLang="en-US" b="1" smtClean="0">
              <a:solidFill>
                <a:srgbClr val="3333CC"/>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charset="0"/>
              </a:defRPr>
            </a:lvl1pPr>
            <a:lvl2pPr marL="742950" indent="-285750" defTabSz="931863">
              <a:spcBef>
                <a:spcPct val="30000"/>
              </a:spcBef>
              <a:defRPr sz="1200">
                <a:solidFill>
                  <a:schemeClr val="tx1"/>
                </a:solidFill>
                <a:latin typeface="Arial" charset="0"/>
              </a:defRPr>
            </a:lvl2pPr>
            <a:lvl3pPr marL="1143000" indent="-228600" defTabSz="931863">
              <a:spcBef>
                <a:spcPct val="30000"/>
              </a:spcBef>
              <a:defRPr sz="1200">
                <a:solidFill>
                  <a:schemeClr val="tx1"/>
                </a:solidFill>
                <a:latin typeface="Arial" charset="0"/>
              </a:defRPr>
            </a:lvl3pPr>
            <a:lvl4pPr marL="1600200" indent="-228600" defTabSz="931863">
              <a:spcBef>
                <a:spcPct val="30000"/>
              </a:spcBef>
              <a:defRPr sz="1200">
                <a:solidFill>
                  <a:schemeClr val="tx1"/>
                </a:solidFill>
                <a:latin typeface="Arial" charset="0"/>
              </a:defRPr>
            </a:lvl4pPr>
            <a:lvl5pPr marL="2057400" indent="-228600" defTabSz="931863">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spcBef>
                <a:spcPct val="0"/>
              </a:spcBef>
            </a:pPr>
            <a:fld id="{2E0398C0-C252-4A09-B7F8-3237E79D0427}" type="slidenum">
              <a:rPr lang="en-US" altLang="en-US" smtClean="0"/>
              <a:pPr>
                <a:spcBef>
                  <a:spcPct val="0"/>
                </a:spcBef>
              </a:pPr>
              <a:t>9</a:t>
            </a:fld>
            <a:endParaRPr lang="en-US"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rPr>
              <a:t>Sexual involvement is hardwired into the brain because survival is dependent on it.  [Read slide]</a:t>
            </a:r>
          </a:p>
          <a:p>
            <a:pPr eaLnBrk="1" hangingPunct="1"/>
            <a:endParaRPr lang="en-US" altLang="en-US" smtClean="0">
              <a:latin typeface="Arial" charset="0"/>
            </a:endParaRPr>
          </a:p>
          <a:p>
            <a:pPr eaLnBrk="1" hangingPunct="1"/>
            <a:r>
              <a:rPr lang="en-US" altLang="en-US" smtClean="0">
                <a:latin typeface="Arial" charset="0"/>
              </a:rPr>
              <a:t>Did you know, pregnancy occurs only 25% of the time with one act of sex at the time of ovulation even in the most fertile woman? Therefore, it takes repeated sexual encounters to assure the greatest opportunity for pregnancy to occur. (Evers, “Female Fertility”, Lancet 2 [2002]. 151-159. Because survival of the human race is dependent on this occurring, the desire for sex to ensure pregnancy is built into the human body, with dopamine and other hormones at work to assure that the man and woman keep having sex then stay around to care for the child produced.</a:t>
            </a:r>
          </a:p>
          <a:p>
            <a:pPr eaLnBrk="1" hangingPunct="1"/>
            <a:endParaRPr lang="en-US" altLang="en-US" smtClean="0">
              <a:latin typeface="Arial" charset="0"/>
            </a:endParaRPr>
          </a:p>
        </p:txBody>
      </p:sp>
      <p:sp>
        <p:nvSpPr>
          <p:cNvPr id="3" name="Rectangle 2"/>
          <p:cNvSpPr/>
          <p:nvPr/>
        </p:nvSpPr>
        <p:spPr>
          <a:xfrm>
            <a:off x="1219200" y="6934200"/>
            <a:ext cx="3429000" cy="954107"/>
          </a:xfrm>
          <a:prstGeom prst="rect">
            <a:avLst/>
          </a:prstGeom>
        </p:spPr>
        <p:txBody>
          <a:bodyPr>
            <a:spAutoFit/>
          </a:bodyPr>
          <a:lstStyle/>
          <a:p>
            <a:pPr lvl="0">
              <a:spcBef>
                <a:spcPct val="0"/>
              </a:spcBef>
              <a:spcAft>
                <a:spcPct val="0"/>
              </a:spcAft>
              <a:buFontTx/>
              <a:buAutoNum type="arabicPeriod"/>
            </a:pPr>
            <a:r>
              <a:rPr lang="en-US" altLang="en-US" sz="1400" dirty="0">
                <a:solidFill>
                  <a:srgbClr val="000000"/>
                </a:solidFill>
                <a:latin typeface="Franklin Gothic Book"/>
              </a:rPr>
              <a:t>Commission on Children at Risk, “Hardwired to Connect”, 2003</a:t>
            </a:r>
          </a:p>
          <a:p>
            <a:pPr lvl="0">
              <a:spcBef>
                <a:spcPct val="0"/>
              </a:spcBef>
              <a:spcAft>
                <a:spcPct val="0"/>
              </a:spcAft>
              <a:buFontTx/>
              <a:buAutoNum type="arabicPeriod"/>
            </a:pPr>
            <a:r>
              <a:rPr lang="en-US" altLang="en-US" sz="1400" dirty="0">
                <a:solidFill>
                  <a:srgbClr val="000000"/>
                </a:solidFill>
                <a:latin typeface="Franklin Gothic Book"/>
              </a:rPr>
              <a:t>Johnson, et. Al.  Trauma, Violence, Abuse,  2006.</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p:spPr>
        <p:txBody>
          <a:bodyPr/>
          <a:lstStyle/>
          <a:p>
            <a:pPr marL="216233" indent="-216233"/>
            <a:r>
              <a:rPr lang="en-US" altLang="en-US" smtClean="0">
                <a:solidFill>
                  <a:srgbClr val="333399"/>
                </a:solidFill>
              </a:rPr>
              <a:t>References:</a:t>
            </a:r>
            <a:endParaRPr lang="en-US" altLang="en-US" b="1" smtClean="0">
              <a:solidFill>
                <a:srgbClr val="333399"/>
              </a:solidFill>
            </a:endParaRPr>
          </a:p>
          <a:p>
            <a:pPr marL="216233" indent="-216233"/>
            <a:r>
              <a:rPr lang="en-US" altLang="en-US" smtClean="0">
                <a:solidFill>
                  <a:srgbClr val="333399"/>
                </a:solidFill>
              </a:rPr>
              <a:t>1). Chapman G. The five love languages [website on the Internet]. Available from: www.fivelovelanguages.com. </a:t>
            </a:r>
          </a:p>
          <a:p>
            <a:pPr marL="216233" indent="-216233"/>
            <a:r>
              <a:rPr lang="en-US" altLang="en-US" smtClean="0">
                <a:solidFill>
                  <a:srgbClr val="333399"/>
                </a:solidFill>
              </a:rPr>
              <a:t>2). Hughes DA. </a:t>
            </a:r>
            <a:r>
              <a:rPr lang="en-US" altLang="en-US" i="1" smtClean="0">
                <a:solidFill>
                  <a:srgbClr val="333399"/>
                </a:solidFill>
              </a:rPr>
              <a:t>Building the Bonds of Attachment: Awakening Love In Deeply Troubled Children</a:t>
            </a:r>
            <a:r>
              <a:rPr lang="en-US" altLang="en-US" smtClean="0">
                <a:solidFill>
                  <a:srgbClr val="333399"/>
                </a:solidFill>
              </a:rPr>
              <a:t>. Northvale, N.J.: Jason Aronson, 1998. </a:t>
            </a:r>
          </a:p>
          <a:p>
            <a:pPr marL="216233" indent="-216233"/>
            <a:endParaRPr lang="en-US" altLang="en-US" smtClean="0">
              <a:solidFill>
                <a:srgbClr val="333399"/>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marL="216233" indent="-216233">
              <a:lnSpc>
                <a:spcPct val="80000"/>
              </a:lnSpc>
            </a:pPr>
            <a:r>
              <a:rPr lang="en-US" altLang="en-US" sz="900"/>
              <a:t>Trainer Notes:</a:t>
            </a:r>
          </a:p>
          <a:p>
            <a:pPr marL="216233" indent="-216233">
              <a:lnSpc>
                <a:spcPct val="80000"/>
              </a:lnSpc>
              <a:buFontTx/>
              <a:buAutoNum type="alphaLcPeriod"/>
            </a:pPr>
            <a:r>
              <a:rPr lang="en-US" altLang="en-US" sz="900"/>
              <a:t>Ask the participants to pair off and discuss the following questions with their partner. </a:t>
            </a:r>
          </a:p>
          <a:p>
            <a:pPr marL="648698" lvl="1" indent="-216233">
              <a:lnSpc>
                <a:spcPct val="80000"/>
              </a:lnSpc>
              <a:buFontTx/>
              <a:buAutoNum type="arabicPeriod"/>
            </a:pPr>
            <a:r>
              <a:rPr lang="en-US" altLang="en-US" sz="900"/>
              <a:t>What kind of supervision did you have as a child?</a:t>
            </a:r>
          </a:p>
          <a:p>
            <a:pPr marL="648698" lvl="1" indent="-216233">
              <a:lnSpc>
                <a:spcPct val="80000"/>
              </a:lnSpc>
              <a:buFontTx/>
              <a:buAutoNum type="arabicPeriod"/>
            </a:pPr>
            <a:r>
              <a:rPr lang="en-US" altLang="en-US" sz="900"/>
              <a:t>Did your parent(s) always know where you were, who you were with, and enforce rules consistently? </a:t>
            </a:r>
          </a:p>
          <a:p>
            <a:pPr marL="648698" lvl="1" indent="-216233">
              <a:lnSpc>
                <a:spcPct val="80000"/>
              </a:lnSpc>
              <a:buFontTx/>
              <a:buAutoNum type="arabicPeriod"/>
            </a:pPr>
            <a:r>
              <a:rPr lang="en-US" altLang="en-US" sz="900"/>
              <a:t>Was it good for you? </a:t>
            </a:r>
          </a:p>
          <a:p>
            <a:pPr marL="648698" lvl="1" indent="-216233">
              <a:lnSpc>
                <a:spcPct val="80000"/>
              </a:lnSpc>
              <a:buFontTx/>
              <a:buAutoNum type="arabicPeriod"/>
            </a:pPr>
            <a:r>
              <a:rPr lang="en-US" altLang="en-US" sz="900"/>
              <a:t>Did it keep you from getting in trouble?</a:t>
            </a:r>
          </a:p>
          <a:p>
            <a:pPr marL="648698" lvl="1" indent="-216233">
              <a:lnSpc>
                <a:spcPct val="80000"/>
              </a:lnSpc>
              <a:buFontTx/>
              <a:buAutoNum type="arabicPeriod"/>
            </a:pPr>
            <a:r>
              <a:rPr lang="en-US" altLang="en-US" sz="900"/>
              <a:t>What are the obstacles you face to supervising your children?  Brainstorm what you need in order for you to overcome these challenges.</a:t>
            </a:r>
          </a:p>
          <a:p>
            <a:pPr marL="216233" indent="-216233">
              <a:lnSpc>
                <a:spcPct val="80000"/>
              </a:lnSpc>
            </a:pPr>
            <a:r>
              <a:rPr lang="en-US" altLang="en-US" sz="900"/>
              <a:t>b. Share these discipline tips with the participants: </a:t>
            </a:r>
          </a:p>
          <a:p>
            <a:pPr marL="648698" lvl="1" indent="-216233">
              <a:lnSpc>
                <a:spcPct val="80000"/>
              </a:lnSpc>
              <a:buFontTx/>
              <a:buChar char="•"/>
            </a:pPr>
            <a:r>
              <a:rPr lang="en-US" altLang="en-US" sz="900"/>
              <a:t>a child that cannot get home on time will get some “help” being home on time next week by coming home an hour earlier. </a:t>
            </a:r>
          </a:p>
          <a:p>
            <a:pPr marL="648698" lvl="1" indent="-216233">
              <a:lnSpc>
                <a:spcPct val="80000"/>
              </a:lnSpc>
              <a:buFontTx/>
              <a:buChar char="•"/>
            </a:pPr>
            <a:r>
              <a:rPr lang="en-US" altLang="en-US" sz="900"/>
              <a:t>Can’t remember to do homework?  The child can start an hour earlier tomorrow. </a:t>
            </a:r>
          </a:p>
          <a:p>
            <a:pPr marL="648698" lvl="1" indent="-216233">
              <a:lnSpc>
                <a:spcPct val="80000"/>
              </a:lnSpc>
              <a:buFontTx/>
              <a:buChar char="•"/>
            </a:pPr>
            <a:r>
              <a:rPr lang="en-US" altLang="en-US" sz="900"/>
              <a:t>Can’t say anything nice to his sister?  The child can write her a note apologizing. </a:t>
            </a:r>
          </a:p>
          <a:p>
            <a:pPr marL="648698" lvl="1" indent="-216233">
              <a:lnSpc>
                <a:spcPct val="80000"/>
              </a:lnSpc>
              <a:buFontTx/>
              <a:buChar char="•"/>
            </a:pPr>
            <a:r>
              <a:rPr lang="en-US" altLang="en-US" sz="900"/>
              <a:t>Can’t eat dinner without rude manners?  The child can sit at another table until his manners return. </a:t>
            </a:r>
          </a:p>
          <a:p>
            <a:pPr marL="216233" indent="-216233">
              <a:lnSpc>
                <a:spcPct val="80000"/>
              </a:lnSpc>
            </a:pPr>
            <a:r>
              <a:rPr lang="en-US" altLang="en-US" sz="900"/>
              <a:t>c. The idea here is to get away from punitive practices which temporarily make the parent feel better but only shame the child.  </a:t>
            </a:r>
          </a:p>
          <a:p>
            <a:pPr marL="216233" indent="-216233">
              <a:lnSpc>
                <a:spcPct val="80000"/>
              </a:lnSpc>
            </a:pPr>
            <a:r>
              <a:rPr lang="en-US" altLang="en-US" sz="900"/>
              <a:t>d. The child should definitely be accountable for his actions.  </a:t>
            </a:r>
          </a:p>
          <a:p>
            <a:pPr marL="216233" indent="-216233">
              <a:lnSpc>
                <a:spcPct val="80000"/>
              </a:lnSpc>
            </a:pPr>
            <a:r>
              <a:rPr lang="en-US" altLang="en-US" sz="900"/>
              <a:t>e. Therefore, connect the discipline with the infraction in order to “help” the child not make that same mistake the next time.</a:t>
            </a:r>
          </a:p>
          <a:p>
            <a:pPr marL="216233" indent="-216233">
              <a:lnSpc>
                <a:spcPct val="80000"/>
              </a:lnSpc>
            </a:pPr>
            <a:r>
              <a:rPr lang="en-US" altLang="en-US" sz="900"/>
              <a:t>f. Emphasize that we tend to repeat family patterns.  Therefore, if our parents were extremely strict, then we have the tendency to be strict as well.  This is not a certainty, but it is generally the way family patterns repeat themselves. (1)</a:t>
            </a:r>
          </a:p>
          <a:p>
            <a:pPr marL="216233" indent="-216233">
              <a:lnSpc>
                <a:spcPct val="80000"/>
              </a:lnSpc>
            </a:pPr>
            <a:r>
              <a:rPr lang="en-US" altLang="en-US" sz="900"/>
              <a:t>g. Discuss the utility in establishing parent/child contracts for risk behaviors that establishes consequences and is signed and agreed upon by both the parents and child. It can open the lines of communication for family behavior expectations and set the agreed upon consequences for breaking family rules.</a:t>
            </a:r>
          </a:p>
          <a:p>
            <a:pPr marL="216233" indent="-216233">
              <a:lnSpc>
                <a:spcPct val="80000"/>
              </a:lnSpc>
            </a:pPr>
            <a:r>
              <a:rPr lang="en-US" altLang="en-US" sz="900">
                <a:solidFill>
                  <a:schemeClr val="accent2"/>
                </a:solidFill>
              </a:rPr>
              <a:t>Reference:</a:t>
            </a:r>
          </a:p>
          <a:p>
            <a:pPr marL="216233" indent="-216233">
              <a:lnSpc>
                <a:spcPct val="80000"/>
              </a:lnSpc>
            </a:pPr>
            <a:r>
              <a:rPr lang="en-US" altLang="en-US" sz="900">
                <a:solidFill>
                  <a:schemeClr val="accent2"/>
                </a:solidFill>
              </a:rPr>
              <a:t>1). McGoldrick M, Gerson R, Shellenberger S. </a:t>
            </a:r>
            <a:r>
              <a:rPr lang="en-US" altLang="en-US" sz="900" i="1">
                <a:solidFill>
                  <a:schemeClr val="accent2"/>
                </a:solidFill>
              </a:rPr>
              <a:t>Genograms: Assessment and Intervention</a:t>
            </a:r>
            <a:r>
              <a:rPr lang="en-US" altLang="en-US" sz="900">
                <a:solidFill>
                  <a:schemeClr val="accent2"/>
                </a:solidFill>
              </a:rPr>
              <a:t>. 2nd ed. New York: W.W. Norton; 1999; 31, 157.</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p:spPr>
        <p:txBody>
          <a:bodyPr/>
          <a:lstStyle/>
          <a:p>
            <a:pPr marL="216233" indent="-216233"/>
            <a:r>
              <a:rPr lang="en-US" altLang="en-US" smtClean="0">
                <a:solidFill>
                  <a:srgbClr val="333399"/>
                </a:solidFill>
              </a:rPr>
              <a:t>Trainer Notes:</a:t>
            </a:r>
          </a:p>
          <a:p>
            <a:pPr marL="216233" indent="-216233">
              <a:buFontTx/>
              <a:buAutoNum type="alphaLcPeriod"/>
            </a:pPr>
            <a:r>
              <a:rPr lang="en-US" altLang="en-US" smtClean="0">
                <a:solidFill>
                  <a:srgbClr val="333399"/>
                </a:solidFill>
              </a:rPr>
              <a:t>Ask the participants for suggested resources in their community that provide supervision to children after school. </a:t>
            </a:r>
          </a:p>
          <a:p>
            <a:pPr marL="216233" indent="-216233"/>
            <a:r>
              <a:rPr lang="en-US" altLang="en-US" smtClean="0">
                <a:solidFill>
                  <a:srgbClr val="333399"/>
                </a:solidFill>
              </a:rPr>
              <a:t>Background Information:</a:t>
            </a:r>
          </a:p>
          <a:p>
            <a:pPr marL="216233" indent="-216233">
              <a:buFontTx/>
              <a:buAutoNum type="alphaLcPeriod"/>
            </a:pPr>
            <a:r>
              <a:rPr lang="en-US" altLang="en-US" smtClean="0">
                <a:solidFill>
                  <a:srgbClr val="333399"/>
                </a:solidFill>
              </a:rPr>
              <a:t>Some parents may work 2</a:t>
            </a:r>
            <a:r>
              <a:rPr lang="en-US" altLang="en-US" baseline="30000" smtClean="0">
                <a:solidFill>
                  <a:srgbClr val="333399"/>
                </a:solidFill>
              </a:rPr>
              <a:t>nd</a:t>
            </a:r>
            <a:r>
              <a:rPr lang="en-US" altLang="en-US" smtClean="0">
                <a:solidFill>
                  <a:srgbClr val="333399"/>
                </a:solidFill>
              </a:rPr>
              <a:t> and 3</a:t>
            </a:r>
            <a:r>
              <a:rPr lang="en-US" altLang="en-US" baseline="30000" smtClean="0">
                <a:solidFill>
                  <a:srgbClr val="333399"/>
                </a:solidFill>
              </a:rPr>
              <a:t>rd</a:t>
            </a:r>
            <a:r>
              <a:rPr lang="en-US" altLang="en-US" smtClean="0">
                <a:solidFill>
                  <a:srgbClr val="333399"/>
                </a:solidFill>
              </a:rPr>
              <a:t> shift and not be home to directly supervise their children after school. </a:t>
            </a:r>
          </a:p>
          <a:p>
            <a:pPr marL="216233" indent="-216233">
              <a:buFontTx/>
              <a:buAutoNum type="alphaLcPeriod"/>
            </a:pPr>
            <a:r>
              <a:rPr lang="en-US" altLang="en-US" smtClean="0">
                <a:solidFill>
                  <a:srgbClr val="333399"/>
                </a:solidFill>
              </a:rPr>
              <a:t>Some communities have after school programs at churches, Boys and Girls clubs, and neighborhood centers. </a:t>
            </a:r>
          </a:p>
          <a:p>
            <a:pPr marL="216233" indent="-216233">
              <a:buFontTx/>
              <a:buAutoNum type="alphaLcPeriod"/>
            </a:pPr>
            <a:r>
              <a:rPr lang="en-US" altLang="en-US" smtClean="0">
                <a:solidFill>
                  <a:srgbClr val="333399"/>
                </a:solidFill>
              </a:rPr>
              <a:t>Parents can also get older siblings, who may be in charge of supervising younger children, to take a course in babysitting safety. </a:t>
            </a:r>
          </a:p>
          <a:p>
            <a:pPr marL="216233" indent="-216233"/>
            <a:r>
              <a:rPr lang="en-US" altLang="en-US" smtClean="0">
                <a:solidFill>
                  <a:srgbClr val="333399"/>
                </a:solidFill>
              </a:rPr>
              <a:t>References:</a:t>
            </a:r>
          </a:p>
          <a:p>
            <a:pPr marL="216233" indent="-216233"/>
            <a:r>
              <a:rPr lang="en-US" altLang="en-US" smtClean="0">
                <a:solidFill>
                  <a:srgbClr val="333399"/>
                </a:solidFill>
              </a:rPr>
              <a:t>1). Jackson C.  Perceived legitimacy of parental authority and tobacco and alcohol use during early adolescence. </a:t>
            </a:r>
            <a:r>
              <a:rPr lang="en-US" altLang="en-US" i="1" smtClean="0">
                <a:solidFill>
                  <a:srgbClr val="333399"/>
                </a:solidFill>
              </a:rPr>
              <a:t>Journal of Adolescent Health</a:t>
            </a:r>
            <a:r>
              <a:rPr lang="en-US" altLang="en-US" smtClean="0">
                <a:solidFill>
                  <a:srgbClr val="333399"/>
                </a:solidFill>
              </a:rPr>
              <a:t>. 2002;31(5):425-432. </a:t>
            </a:r>
          </a:p>
          <a:p>
            <a:pPr marL="216233" indent="-216233"/>
            <a:r>
              <a:rPr lang="en-US" altLang="en-US" smtClean="0">
                <a:solidFill>
                  <a:srgbClr val="333399"/>
                </a:solidFill>
              </a:rPr>
              <a:t>2). Quick BL, Stephenson MT. Authoritative parenting and issue involvement as indicators of ad recall: An empirical investigation of anti-drug ads for parents. </a:t>
            </a:r>
            <a:r>
              <a:rPr lang="en-US" altLang="en-US" i="1" smtClean="0">
                <a:solidFill>
                  <a:srgbClr val="333399"/>
                </a:solidFill>
              </a:rPr>
              <a:t>Health Communication</a:t>
            </a:r>
            <a:r>
              <a:rPr lang="en-US" altLang="en-US" smtClean="0">
                <a:solidFill>
                  <a:srgbClr val="333399"/>
                </a:solidFill>
              </a:rPr>
              <a:t>. 2007;22(1):25-35.</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pPr eaLnBrk="1" hangingPunct="1"/>
            <a:r>
              <a:rPr lang="en-US" altLang="en-US" dirty="0" smtClean="0"/>
              <a:t>Trainer Notes:</a:t>
            </a:r>
          </a:p>
          <a:p>
            <a:pPr eaLnBrk="1" hangingPunct="1"/>
            <a:r>
              <a:rPr lang="en-US" altLang="en-US" dirty="0" smtClean="0"/>
              <a:t>a. Explain to the participants that:</a:t>
            </a:r>
          </a:p>
          <a:p>
            <a:pPr eaLnBrk="1" hangingPunct="1">
              <a:buFontTx/>
              <a:buChar char="•"/>
            </a:pPr>
            <a:r>
              <a:rPr lang="en-US" altLang="en-US" dirty="0" smtClean="0"/>
              <a:t>children often model both positive and negative behaviors from their parents and others.</a:t>
            </a:r>
          </a:p>
          <a:p>
            <a:pPr eaLnBrk="1" hangingPunct="1">
              <a:buFontTx/>
              <a:buChar char="•"/>
            </a:pPr>
            <a:r>
              <a:rPr lang="en-US" altLang="en-US" dirty="0" smtClean="0"/>
              <a:t>It is important for parents to realize that they can be a positive or negative role model in the life of their child depending on how they behave.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85</a:t>
            </a:fld>
            <a:endParaRPr lang="en-US"/>
          </a:p>
        </p:txBody>
      </p:sp>
    </p:spTree>
    <p:extLst>
      <p:ext uri="{BB962C8B-B14F-4D97-AF65-F5344CB8AC3E}">
        <p14:creationId xmlns:p14="http://schemas.microsoft.com/office/powerpoint/2010/main" val="11575085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Parents:  3  free downloadable guides</a:t>
            </a:r>
          </a:p>
          <a:p>
            <a:pPr marL="228600" indent="-228600">
              <a:buAutoNum type="arabicPeriod"/>
            </a:pPr>
            <a:r>
              <a:rPr lang="en-US" dirty="0" smtClean="0"/>
              <a:t>Had the Talk?</a:t>
            </a:r>
          </a:p>
          <a:p>
            <a:pPr marL="228600" indent="-228600">
              <a:buAutoNum type="arabicPeriod"/>
            </a:pPr>
            <a:r>
              <a:rPr lang="en-US" dirty="0" smtClean="0"/>
              <a:t>Teen pregnancy and contraception</a:t>
            </a:r>
          </a:p>
          <a:p>
            <a:pPr marL="228600" indent="-228600">
              <a:buAutoNum type="arabicPeriod"/>
            </a:pPr>
            <a:r>
              <a:rPr lang="en-US" dirty="0" smtClean="0"/>
              <a:t>STIs and vaccines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86</a:t>
            </a:fld>
            <a:endParaRPr lang="en-US"/>
          </a:p>
        </p:txBody>
      </p:sp>
    </p:spTree>
    <p:extLst>
      <p:ext uri="{BB962C8B-B14F-4D97-AF65-F5344CB8AC3E}">
        <p14:creationId xmlns:p14="http://schemas.microsoft.com/office/powerpoint/2010/main" val="38813380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Training for leaders who want to work with parents</a:t>
            </a:r>
            <a:endParaRPr lang="en-US" dirty="0"/>
          </a:p>
        </p:txBody>
      </p:sp>
      <p:sp>
        <p:nvSpPr>
          <p:cNvPr id="4" name="Slide Number Placeholder 3"/>
          <p:cNvSpPr>
            <a:spLocks noGrp="1"/>
          </p:cNvSpPr>
          <p:nvPr>
            <p:ph type="sldNum" sz="quarter" idx="10"/>
          </p:nvPr>
        </p:nvSpPr>
        <p:spPr/>
        <p:txBody>
          <a:bodyPr/>
          <a:lstStyle/>
          <a:p>
            <a:fld id="{D138AAD9-937B-4D0C-81B4-3C6518A1E80E}" type="slidenum">
              <a:rPr lang="en-US" smtClean="0"/>
              <a:t>87</a:t>
            </a:fld>
            <a:endParaRPr lang="en-US"/>
          </a:p>
        </p:txBody>
      </p:sp>
    </p:spTree>
    <p:extLst>
      <p:ext uri="{BB962C8B-B14F-4D97-AF65-F5344CB8AC3E}">
        <p14:creationId xmlns:p14="http://schemas.microsoft.com/office/powerpoint/2010/main" val="1231548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4926"/>
            <a:ext cx="2971800" cy="4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0312A7A-5916-45A8-851E-F0445604DEB3}" type="slidenum">
              <a:rPr lang="en-US" altLang="en-US">
                <a:cs typeface="Arial" charset="0"/>
              </a:rPr>
              <a:pPr algn="r" eaLnBrk="1" hangingPunct="1">
                <a:spcBef>
                  <a:spcPct val="0"/>
                </a:spcBef>
              </a:pPr>
              <a:t>10</a:t>
            </a:fld>
            <a:endParaRPr lang="en-US" altLang="en-US">
              <a:cs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a:spcBef>
                <a:spcPct val="0"/>
              </a:spcBef>
              <a:buFontTx/>
              <a:buAutoNum type="arabicPeriod"/>
            </a:pPr>
            <a:r>
              <a:rPr lang="en-US" altLang="en-US" dirty="0" smtClean="0">
                <a:latin typeface="Arial" charset="0"/>
              </a:rPr>
              <a:t>Neuroscience now supports what we have instinctively known and that is when a person’s body is in intimate contact with another person, the entire person is “connected” with the other</a:t>
            </a:r>
            <a:r>
              <a:rPr lang="en-US" altLang="en-US" baseline="30000" dirty="0" smtClean="0">
                <a:latin typeface="Arial" charset="0"/>
              </a:rPr>
              <a:t>1,2 </a:t>
            </a:r>
            <a:r>
              <a:rPr lang="en-US" altLang="en-US" dirty="0" smtClean="0">
                <a:latin typeface="Arial" charset="0"/>
              </a:rPr>
              <a:t>A person’s inborn need for and ability to connect with another person is a human characteristic that must be nurtured and protected for a person to prosper</a:t>
            </a:r>
            <a:r>
              <a:rPr lang="en-US" altLang="en-US" baseline="30000" dirty="0" smtClean="0">
                <a:latin typeface="Arial" charset="0"/>
              </a:rPr>
              <a:t>1,2 </a:t>
            </a:r>
            <a:r>
              <a:rPr lang="en-US" altLang="en-US" dirty="0" smtClean="0">
                <a:latin typeface="Arial" charset="0"/>
              </a:rPr>
              <a:t>Sex can greatly benefit this connection or can greatly damage it.</a:t>
            </a:r>
            <a:r>
              <a:rPr lang="en-US" altLang="en-US" dirty="0" smtClean="0">
                <a:latin typeface="Arial" charset="0"/>
                <a:cs typeface="Arial" charset="0"/>
              </a:rPr>
              <a:t> </a:t>
            </a:r>
            <a:r>
              <a:rPr lang="en-US" altLang="en-US" baseline="30000" dirty="0" smtClean="0">
                <a:latin typeface="Arial" charset="0"/>
                <a:cs typeface="Arial" charset="0"/>
              </a:rPr>
              <a:t>1</a:t>
            </a:r>
            <a:r>
              <a:rPr lang="en-US" altLang="en-US" dirty="0" smtClean="0">
                <a:latin typeface="Arial" charset="0"/>
                <a:cs typeface="Arial" charset="0"/>
              </a:rPr>
              <a:t>Light.  </a:t>
            </a:r>
            <a:r>
              <a:rPr lang="en-US" altLang="en-US" dirty="0" err="1" smtClean="0">
                <a:latin typeface="Arial" charset="0"/>
                <a:cs typeface="Arial" charset="0"/>
              </a:rPr>
              <a:t>Biol</a:t>
            </a:r>
            <a:r>
              <a:rPr lang="en-US" altLang="en-US" dirty="0" smtClean="0">
                <a:latin typeface="Arial" charset="0"/>
                <a:cs typeface="Arial" charset="0"/>
              </a:rPr>
              <a:t> </a:t>
            </a:r>
            <a:r>
              <a:rPr lang="en-US" altLang="en-US" dirty="0" err="1" smtClean="0">
                <a:latin typeface="Arial" charset="0"/>
                <a:cs typeface="Arial" charset="0"/>
              </a:rPr>
              <a:t>Psychol</a:t>
            </a:r>
            <a:r>
              <a:rPr lang="en-US" altLang="en-US" dirty="0" smtClean="0">
                <a:latin typeface="Arial" charset="0"/>
                <a:cs typeface="Arial" charset="0"/>
              </a:rPr>
              <a:t>, 2005, </a:t>
            </a:r>
            <a:r>
              <a:rPr lang="en-US" altLang="en-US" baseline="30000" dirty="0" smtClean="0">
                <a:latin typeface="Arial" charset="0"/>
                <a:cs typeface="Arial" charset="0"/>
              </a:rPr>
              <a:t>2</a:t>
            </a:r>
            <a:r>
              <a:rPr lang="en-US" altLang="en-US" dirty="0" smtClean="0">
                <a:latin typeface="Arial" charset="0"/>
                <a:cs typeface="Arial" charset="0"/>
              </a:rPr>
              <a:t>Score.  “Affect Dysregulation and Disorders of the Self”, 2003</a:t>
            </a:r>
          </a:p>
          <a:p>
            <a:pPr>
              <a:spcBef>
                <a:spcPct val="0"/>
              </a:spcBef>
            </a:pPr>
            <a:endParaRPr lang="en-US" altLang="en-US" dirty="0" smtClean="0">
              <a:latin typeface="Arial" charset="0"/>
              <a:cs typeface="Arial" charset="0"/>
            </a:endParaRPr>
          </a:p>
          <a:p>
            <a:pPr>
              <a:spcBef>
                <a:spcPct val="0"/>
              </a:spcBef>
            </a:pPr>
            <a:r>
              <a:rPr lang="en-US" altLang="en-US" dirty="0" smtClean="0">
                <a:solidFill>
                  <a:srgbClr val="FF0000"/>
                </a:solidFill>
                <a:latin typeface="Arial" charset="0"/>
              </a:rPr>
              <a:t>2. We also now know bonding occurs even with one act of intercourse. Repeated acts produce even stronger bonds through the </a:t>
            </a:r>
            <a:r>
              <a:rPr lang="en-US" altLang="en-US" dirty="0" err="1" smtClean="0">
                <a:solidFill>
                  <a:srgbClr val="FF0000"/>
                </a:solidFill>
                <a:latin typeface="Arial" charset="0"/>
              </a:rPr>
              <a:t>neurohormones</a:t>
            </a:r>
            <a:r>
              <a:rPr lang="en-US" altLang="en-US" dirty="0" smtClean="0">
                <a:solidFill>
                  <a:srgbClr val="FF0000"/>
                </a:solidFill>
                <a:latin typeface="Arial" charset="0"/>
              </a:rPr>
              <a:t> making impressions on the synapses or connections in the brain.  </a:t>
            </a:r>
          </a:p>
          <a:p>
            <a:pPr>
              <a:spcBef>
                <a:spcPct val="0"/>
              </a:spcBef>
            </a:pPr>
            <a:endParaRPr lang="en-US" altLang="en-US" dirty="0" smtClean="0">
              <a:latin typeface="Arial" charset="0"/>
            </a:endParaRPr>
          </a:p>
          <a:p>
            <a:pPr eaLnBrk="1" hangingPunct="1"/>
            <a:endParaRPr lang="en-US" alt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endParaRPr lang="en-US" altLang="en-US" smtClean="0"/>
          </a:p>
        </p:txBody>
      </p:sp>
      <p:sp>
        <p:nvSpPr>
          <p:cNvPr id="23556" name="Slide Number Placeholder 3"/>
          <p:cNvSpPr>
            <a:spLocks noGrp="1"/>
          </p:cNvSpPr>
          <p:nvPr>
            <p:ph type="sldNum" sz="quarter" idx="5"/>
          </p:nvPr>
        </p:nvSpPr>
        <p:spPr/>
        <p:txBody>
          <a:bodyP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0"/>
              </a:spcBef>
              <a:spcAft>
                <a:spcPct val="0"/>
              </a:spcAft>
              <a:defRPr sz="2400" baseline="30000">
                <a:solidFill>
                  <a:schemeClr val="tx1"/>
                </a:solidFill>
                <a:latin typeface="Times New Roman" pitchFamily="18" charset="0"/>
              </a:defRPr>
            </a:lvl6pPr>
            <a:lvl7pPr marL="2971800" indent="-228600" eaLnBrk="0" fontAlgn="base" hangingPunct="0">
              <a:spcBef>
                <a:spcPct val="0"/>
              </a:spcBef>
              <a:spcAft>
                <a:spcPct val="0"/>
              </a:spcAft>
              <a:defRPr sz="2400" baseline="30000">
                <a:solidFill>
                  <a:schemeClr val="tx1"/>
                </a:solidFill>
                <a:latin typeface="Times New Roman" pitchFamily="18" charset="0"/>
              </a:defRPr>
            </a:lvl7pPr>
            <a:lvl8pPr marL="3429000" indent="-228600" eaLnBrk="0" fontAlgn="base" hangingPunct="0">
              <a:spcBef>
                <a:spcPct val="0"/>
              </a:spcBef>
              <a:spcAft>
                <a:spcPct val="0"/>
              </a:spcAft>
              <a:defRPr sz="2400" baseline="30000">
                <a:solidFill>
                  <a:schemeClr val="tx1"/>
                </a:solidFill>
                <a:latin typeface="Times New Roman" pitchFamily="18" charset="0"/>
              </a:defRPr>
            </a:lvl8pPr>
            <a:lvl9pPr marL="3886200" indent="-228600" eaLnBrk="0" fontAlgn="base" hangingPunct="0">
              <a:spcBef>
                <a:spcPct val="0"/>
              </a:spcBef>
              <a:spcAft>
                <a:spcPct val="0"/>
              </a:spcAft>
              <a:defRPr sz="2400" baseline="30000">
                <a:solidFill>
                  <a:schemeClr val="tx1"/>
                </a:solidFill>
                <a:latin typeface="Times New Roman" pitchFamily="18" charset="0"/>
              </a:defRPr>
            </a:lvl9pPr>
          </a:lstStyle>
          <a:p>
            <a:pPr eaLnBrk="1" hangingPunct="1">
              <a:defRPr/>
            </a:pPr>
            <a:fld id="{8171FC43-3DCB-41A9-BC9E-4C1C84FBA65C}" type="slidenum">
              <a:rPr lang="en-US" altLang="en-US" sz="1200" baseline="0" smtClean="0"/>
              <a:pPr eaLnBrk="1" hangingPunct="1">
                <a:defRPr/>
              </a:pPr>
              <a:t>11</a:t>
            </a:fld>
            <a:endParaRPr lang="en-US" altLang="en-US" sz="1200" baseline="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C42C96-5826-4842-AA6E-BB04D3BC101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AB3A7-07DA-4780-9FBB-BE0F05207FA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C42C96-5826-4842-AA6E-BB04D3BC101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AB3A7-07DA-4780-9FBB-BE0F05207F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C42C96-5826-4842-AA6E-BB04D3BC101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AB3A7-07DA-4780-9FBB-BE0F05207F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C42C96-5826-4842-AA6E-BB04D3BC101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AB3A7-07DA-4780-9FBB-BE0F05207F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23C42C96-5826-4842-AA6E-BB04D3BC1015}" type="datetimeFigureOut">
              <a:rPr lang="en-US" smtClean="0"/>
              <a:t>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1AB3A7-07DA-4780-9FBB-BE0F05207FA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C42C96-5826-4842-AA6E-BB04D3BC1015}" type="datetimeFigureOut">
              <a:rPr lang="en-US" smtClean="0"/>
              <a:t>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1AB3A7-07DA-4780-9FBB-BE0F05207FA3}"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C42C96-5826-4842-AA6E-BB04D3BC1015}" type="datetimeFigureOut">
              <a:rPr lang="en-US" smtClean="0"/>
              <a:t>1/30/2017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1AB3A7-07DA-4780-9FBB-BE0F05207F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C42C96-5826-4842-AA6E-BB04D3BC1015}" type="datetimeFigureOut">
              <a:rPr lang="en-US" smtClean="0"/>
              <a:t>1/30/2017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1AB3A7-07DA-4780-9FBB-BE0F05207FA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C42C96-5826-4842-AA6E-BB04D3BC1015}" type="datetimeFigureOut">
              <a:rPr lang="en-US" smtClean="0"/>
              <a:t>1/30/2017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1AB3A7-07DA-4780-9FBB-BE0F05207FA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23C42C96-5826-4842-AA6E-BB04D3BC1015}" type="datetimeFigureOut">
              <a:rPr lang="en-US" smtClean="0"/>
              <a:t>1/30/2017</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F91AB3A7-07DA-4780-9FBB-BE0F05207FA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C42C96-5826-4842-AA6E-BB04D3BC1015}" type="datetimeFigureOut">
              <a:rPr lang="en-US" smtClean="0"/>
              <a:t>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1AB3A7-07DA-4780-9FBB-BE0F05207FA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23C42C96-5826-4842-AA6E-BB04D3BC1015}" type="datetimeFigureOut">
              <a:rPr lang="en-US" smtClean="0"/>
              <a:t>1/30/2017</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F91AB3A7-07DA-4780-9FBB-BE0F05207FA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2WpKGqYAClk"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hyperlink" Target="http://www.medinstitute.org/" TargetMode="External"/><Relationship Id="rId4" Type="http://schemas.openxmlformats.org/officeDocument/2006/relationships/image" Target="../media/image1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www.medinstitute.org/"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www.medinstitute.org/hadthetalk"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tore.medinstitute.org/trainin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112" y="1730403"/>
            <a:ext cx="7031488" cy="1204306"/>
          </a:xfrm>
        </p:spPr>
        <p:txBody>
          <a:bodyPr/>
          <a:lstStyle/>
          <a:p>
            <a:pPr algn="ctr"/>
            <a:r>
              <a:rPr lang="en-US" dirty="0" smtClean="0"/>
              <a:t>Parents, teen emotions &amp; Sexuality</a:t>
            </a:r>
            <a:endParaRPr lang="en-US" dirty="0"/>
          </a:p>
        </p:txBody>
      </p:sp>
      <p:sp>
        <p:nvSpPr>
          <p:cNvPr id="3" name="Subtitle 2"/>
          <p:cNvSpPr>
            <a:spLocks noGrp="1"/>
          </p:cNvSpPr>
          <p:nvPr>
            <p:ph type="subTitle" idx="1"/>
          </p:nvPr>
        </p:nvSpPr>
        <p:spPr>
          <a:xfrm>
            <a:off x="1219200" y="3352800"/>
            <a:ext cx="6511131" cy="685800"/>
          </a:xfrm>
        </p:spPr>
        <p:txBody>
          <a:bodyPr>
            <a:normAutofit fontScale="92500"/>
          </a:bodyPr>
          <a:lstStyle/>
          <a:p>
            <a:pPr algn="ctr"/>
            <a:r>
              <a:rPr lang="en-US" dirty="0" smtClean="0"/>
              <a:t>Paving the Way for Healthy Sexual </a:t>
            </a:r>
            <a:r>
              <a:rPr lang="en-US" dirty="0" smtClean="0"/>
              <a:t>Relationships</a:t>
            </a:r>
          </a:p>
          <a:p>
            <a:pPr algn="ctr"/>
            <a:r>
              <a:rPr lang="en-US" dirty="0" smtClean="0"/>
              <a:t>2017</a:t>
            </a:r>
            <a:endParaRPr lang="en-US" dirty="0"/>
          </a:p>
        </p:txBody>
      </p:sp>
      <p:pic>
        <p:nvPicPr>
          <p:cNvPr id="4" name="Picture 3"/>
          <p:cNvPicPr>
            <a:picLocks noChangeAspect="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876800" y="6096000"/>
            <a:ext cx="3733800" cy="418071"/>
          </a:xfrm>
          <a:prstGeom prst="rect">
            <a:avLst/>
          </a:prstGeom>
          <a:solidFill>
            <a:schemeClr val="bg1"/>
          </a:solidFill>
          <a:ln>
            <a:solidFill>
              <a:schemeClr val="bg1"/>
            </a:solidFill>
          </a:ln>
        </p:spPr>
      </p:pic>
    </p:spTree>
    <p:extLst>
      <p:ext uri="{BB962C8B-B14F-4D97-AF65-F5344CB8AC3E}">
        <p14:creationId xmlns:p14="http://schemas.microsoft.com/office/powerpoint/2010/main" val="1268962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lstStyle/>
          <a:p>
            <a:pPr algn="ctr" eaLnBrk="1" hangingPunct="1"/>
            <a:r>
              <a:rPr lang="en-US" altLang="en-US" smtClean="0"/>
              <a:t>Connectedness and Sex </a:t>
            </a:r>
          </a:p>
        </p:txBody>
      </p:sp>
      <p:sp>
        <p:nvSpPr>
          <p:cNvPr id="15363" name="Rectangle 3"/>
          <p:cNvSpPr>
            <a:spLocks noGrp="1" noChangeArrowheads="1"/>
          </p:cNvSpPr>
          <p:nvPr>
            <p:ph type="body" idx="4294967295"/>
          </p:nvPr>
        </p:nvSpPr>
        <p:spPr>
          <a:xfrm>
            <a:off x="838200" y="1371600"/>
            <a:ext cx="7520940" cy="3579849"/>
          </a:xfrm>
        </p:spPr>
        <p:txBody>
          <a:bodyPr>
            <a:normAutofit/>
          </a:bodyPr>
          <a:lstStyle/>
          <a:p>
            <a:pPr eaLnBrk="1" hangingPunct="1">
              <a:lnSpc>
                <a:spcPct val="90000"/>
              </a:lnSpc>
            </a:pPr>
            <a:r>
              <a:rPr lang="en-US" altLang="en-US" sz="2400" dirty="0" smtClean="0"/>
              <a:t>When a person’s body is in intimate contact with another person, the entire person is “connected” with the other</a:t>
            </a:r>
            <a:r>
              <a:rPr lang="en-US" altLang="en-US" sz="2400" baseline="30000" dirty="0" smtClean="0"/>
              <a:t>1,2</a:t>
            </a:r>
          </a:p>
          <a:p>
            <a:pPr eaLnBrk="1" hangingPunct="1">
              <a:lnSpc>
                <a:spcPct val="90000"/>
              </a:lnSpc>
            </a:pPr>
            <a:r>
              <a:rPr lang="en-US" altLang="en-US" sz="2400" dirty="0" smtClean="0"/>
              <a:t>A person’s inborn need for and ability to connect with another person is a human characteristic that must be nurtured and protected for a person to prosper</a:t>
            </a:r>
            <a:r>
              <a:rPr lang="en-US" altLang="en-US" sz="2400" baseline="30000" dirty="0" smtClean="0"/>
              <a:t>1,2</a:t>
            </a:r>
            <a:endParaRPr lang="en-US" altLang="en-US" sz="2400" dirty="0" smtClean="0"/>
          </a:p>
          <a:p>
            <a:pPr eaLnBrk="1" hangingPunct="1">
              <a:lnSpc>
                <a:spcPct val="90000"/>
              </a:lnSpc>
            </a:pPr>
            <a:r>
              <a:rPr lang="en-US" altLang="en-US" sz="2400" dirty="0" smtClean="0"/>
              <a:t>Sex can greatly benefit this connection </a:t>
            </a:r>
          </a:p>
          <a:p>
            <a:pPr eaLnBrk="1" hangingPunct="1">
              <a:lnSpc>
                <a:spcPct val="90000"/>
              </a:lnSpc>
              <a:buFontTx/>
              <a:buNone/>
            </a:pPr>
            <a:r>
              <a:rPr lang="en-US" altLang="en-US" sz="2400" dirty="0" smtClean="0"/>
              <a:t>	or can greatly damage it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ctr"/>
            <a:r>
              <a:rPr lang="en-US" altLang="en-US" dirty="0" smtClean="0"/>
              <a:t>Sexual Behaviors</a:t>
            </a:r>
          </a:p>
        </p:txBody>
      </p:sp>
      <p:sp>
        <p:nvSpPr>
          <p:cNvPr id="9219" name="Content Placeholder 2"/>
          <p:cNvSpPr>
            <a:spLocks noGrp="1"/>
          </p:cNvSpPr>
          <p:nvPr>
            <p:ph idx="1"/>
          </p:nvPr>
        </p:nvSpPr>
        <p:spPr>
          <a:xfrm>
            <a:off x="822960" y="1100628"/>
            <a:ext cx="7520940" cy="4766772"/>
          </a:xfrm>
        </p:spPr>
        <p:txBody>
          <a:bodyPr>
            <a:normAutofit/>
          </a:bodyPr>
          <a:lstStyle/>
          <a:p>
            <a:pPr marL="0" indent="0"/>
            <a:r>
              <a:rPr lang="en-US" altLang="en-US" sz="3400" dirty="0"/>
              <a:t> </a:t>
            </a:r>
            <a:r>
              <a:rPr lang="en-US" altLang="en-US" sz="3400" dirty="0" smtClean="0"/>
              <a:t>Sexual </a:t>
            </a:r>
            <a:r>
              <a:rPr lang="en-US" altLang="en-US" sz="3400" dirty="0"/>
              <a:t>behavior:  </a:t>
            </a:r>
            <a:r>
              <a:rPr lang="en-US" altLang="en-US" sz="3400" dirty="0">
                <a:solidFill>
                  <a:srgbClr val="4742BD"/>
                </a:solidFill>
              </a:rPr>
              <a:t>bodily contact meant to give or derive sexual gratification</a:t>
            </a:r>
            <a:r>
              <a:rPr lang="en-US" altLang="en-US" sz="3400" dirty="0" smtClean="0">
                <a:solidFill>
                  <a:srgbClr val="4742BD"/>
                </a:solidFill>
              </a:rPr>
              <a:t>.</a:t>
            </a:r>
          </a:p>
          <a:p>
            <a:pPr marL="0" indent="0"/>
            <a:r>
              <a:rPr lang="en-US" altLang="en-US" sz="3400" dirty="0" smtClean="0"/>
              <a:t>Sexual behavior includes:</a:t>
            </a:r>
          </a:p>
          <a:p>
            <a:pPr marL="457200" indent="-457200">
              <a:buFont typeface="Arial" panose="020B0604020202020204" pitchFamily="34" charset="0"/>
              <a:buChar char="•"/>
            </a:pPr>
            <a:r>
              <a:rPr lang="en-US" altLang="en-US" sz="2800" dirty="0" smtClean="0"/>
              <a:t>Masturbation (mutual or singular)</a:t>
            </a:r>
          </a:p>
          <a:p>
            <a:pPr marL="457200" indent="-457200">
              <a:buFont typeface="Arial" panose="020B0604020202020204" pitchFamily="34" charset="0"/>
              <a:buChar char="•"/>
            </a:pPr>
            <a:r>
              <a:rPr lang="en-US" altLang="en-US" sz="2800" dirty="0" err="1" smtClean="0"/>
              <a:t>Outercourse</a:t>
            </a:r>
            <a:r>
              <a:rPr lang="en-US" altLang="en-US" sz="2800" dirty="0" smtClean="0"/>
              <a:t> (genital to genital contact)</a:t>
            </a:r>
          </a:p>
          <a:p>
            <a:pPr marL="457200" indent="-457200">
              <a:buFont typeface="Arial" panose="020B0604020202020204" pitchFamily="34" charset="0"/>
              <a:buChar char="•"/>
            </a:pPr>
            <a:r>
              <a:rPr lang="en-US" altLang="en-US" sz="2800" dirty="0" smtClean="0"/>
              <a:t>Oral/genital contact</a:t>
            </a:r>
          </a:p>
          <a:p>
            <a:pPr marL="457200" indent="-457200">
              <a:buFont typeface="Arial" panose="020B0604020202020204" pitchFamily="34" charset="0"/>
              <a:buChar char="•"/>
            </a:pPr>
            <a:r>
              <a:rPr lang="en-US" altLang="en-US" sz="2800" dirty="0" smtClean="0"/>
              <a:t>Anal intercourse</a:t>
            </a:r>
          </a:p>
          <a:p>
            <a:pPr marL="457200" indent="-457200">
              <a:buFont typeface="Arial" panose="020B0604020202020204" pitchFamily="34" charset="0"/>
              <a:buChar char="•"/>
            </a:pPr>
            <a:r>
              <a:rPr lang="en-US" altLang="en-US" sz="2800" dirty="0" smtClean="0"/>
              <a:t>Vaginal intercourse</a:t>
            </a:r>
          </a:p>
          <a:p>
            <a:pPr marL="457200" indent="-457200">
              <a:buFont typeface="Arial" panose="020B0604020202020204" pitchFamily="34" charset="0"/>
              <a:buChar char="•"/>
            </a:pPr>
            <a:endParaRPr lang="en-US" altLang="en-US" sz="2800" dirty="0" smtClean="0"/>
          </a:p>
          <a:p>
            <a:pPr marL="457200" indent="-457200">
              <a:buFont typeface="Arial" panose="020B0604020202020204" pitchFamily="34" charset="0"/>
              <a:buChar char="•"/>
            </a:pPr>
            <a:endParaRPr lang="en-US" altLang="en-US" sz="2800" dirty="0" smtClean="0">
              <a:solidFill>
                <a:srgbClr val="4742BD"/>
              </a:solidFill>
            </a:endParaRPr>
          </a:p>
          <a:p>
            <a:pPr marL="457200" indent="-457200">
              <a:buFont typeface="Arial" panose="020B0604020202020204" pitchFamily="34" charset="0"/>
              <a:buChar char="•"/>
            </a:pPr>
            <a:endParaRPr lang="en-US" altLang="en-US" sz="2800" dirty="0">
              <a:solidFill>
                <a:srgbClr val="4742BD"/>
              </a:solidFill>
            </a:endParaRPr>
          </a:p>
          <a:p>
            <a:pPr marL="0" indent="0"/>
            <a:endParaRPr lang="en-US" altLang="en-US" sz="3400" dirty="0"/>
          </a:p>
          <a:p>
            <a:pPr marL="0" indent="0"/>
            <a:endParaRPr lang="en-US" altLang="en-US" sz="3400" dirty="0"/>
          </a:p>
          <a:p>
            <a:pPr marL="0" indent="0"/>
            <a:endParaRPr lang="en-US" alt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Sexual Behavior is not Healthy for adolescents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8538" y="1100138"/>
            <a:ext cx="5369148" cy="3579812"/>
          </a:xfrm>
        </p:spPr>
      </p:pic>
      <p:sp>
        <p:nvSpPr>
          <p:cNvPr id="5" name="TextBox 4"/>
          <p:cNvSpPr txBox="1"/>
          <p:nvPr/>
        </p:nvSpPr>
        <p:spPr>
          <a:xfrm>
            <a:off x="3124200" y="5410200"/>
            <a:ext cx="4724400" cy="923330"/>
          </a:xfrm>
          <a:prstGeom prst="rect">
            <a:avLst/>
          </a:prstGeom>
          <a:noFill/>
        </p:spPr>
        <p:txBody>
          <a:bodyPr wrap="square" rtlCol="0">
            <a:spAutoFit/>
          </a:bodyPr>
          <a:lstStyle/>
          <a:p>
            <a:r>
              <a:rPr lang="en-US" dirty="0" smtClean="0">
                <a:solidFill>
                  <a:srgbClr val="FFFFFF"/>
                </a:solidFill>
              </a:rPr>
              <a:t>Medical science has shown that the human brain is not mature until a person reaches their mid-twenties.</a:t>
            </a:r>
            <a:endParaRPr lang="en-US" dirty="0">
              <a:solidFill>
                <a:srgbClr val="FFFFFF"/>
              </a:solidFill>
            </a:endParaRPr>
          </a:p>
        </p:txBody>
      </p:sp>
    </p:spTree>
    <p:extLst>
      <p:ext uri="{BB962C8B-B14F-4D97-AF65-F5344CB8AC3E}">
        <p14:creationId xmlns:p14="http://schemas.microsoft.com/office/powerpoint/2010/main" val="338504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algn="ctr" eaLnBrk="1" hangingPunct="1"/>
            <a:r>
              <a:rPr lang="en-US" b="1" dirty="0" smtClean="0"/>
              <a:t>Cognitive Maturity: not complete until mid-20s</a:t>
            </a:r>
          </a:p>
        </p:txBody>
      </p:sp>
      <p:sp>
        <p:nvSpPr>
          <p:cNvPr id="37890" name="Rectangle 3"/>
          <p:cNvSpPr>
            <a:spLocks noGrp="1" noChangeArrowheads="1"/>
          </p:cNvSpPr>
          <p:nvPr>
            <p:ph type="body" idx="1"/>
          </p:nvPr>
        </p:nvSpPr>
        <p:spPr>
          <a:xfrm>
            <a:off x="891988" y="1905000"/>
            <a:ext cx="8229600" cy="4300537"/>
          </a:xfrm>
        </p:spPr>
        <p:txBody>
          <a:bodyPr/>
          <a:lstStyle/>
          <a:p>
            <a:pPr eaLnBrk="1" hangingPunct="1">
              <a:spcAft>
                <a:spcPct val="20000"/>
              </a:spcAft>
              <a:buClr>
                <a:schemeClr val="accent2"/>
              </a:buClr>
            </a:pPr>
            <a:r>
              <a:rPr lang="en-US" sz="2400" dirty="0" smtClean="0">
                <a:cs typeface="Arial" charset="0"/>
              </a:rPr>
              <a:t>Seeing how “What I do today affects my future.” </a:t>
            </a:r>
          </a:p>
          <a:p>
            <a:pPr eaLnBrk="1" hangingPunct="1">
              <a:spcAft>
                <a:spcPct val="20000"/>
              </a:spcAft>
              <a:buClr>
                <a:schemeClr val="accent2"/>
              </a:buClr>
            </a:pPr>
            <a:r>
              <a:rPr lang="en-US" sz="2400" dirty="0" smtClean="0">
                <a:cs typeface="Arial" charset="0"/>
              </a:rPr>
              <a:t>Associating cause &amp; effect</a:t>
            </a:r>
          </a:p>
          <a:p>
            <a:pPr eaLnBrk="1" hangingPunct="1">
              <a:spcAft>
                <a:spcPct val="20000"/>
              </a:spcAft>
              <a:buClr>
                <a:schemeClr val="accent2"/>
              </a:buClr>
            </a:pPr>
            <a:r>
              <a:rPr lang="en-US" sz="2400" dirty="0" smtClean="0">
                <a:cs typeface="Arial" charset="0"/>
              </a:rPr>
              <a:t>Rational behavior &amp; decision making</a:t>
            </a:r>
          </a:p>
          <a:p>
            <a:pPr eaLnBrk="1" hangingPunct="1">
              <a:spcAft>
                <a:spcPct val="20000"/>
              </a:spcAft>
              <a:buClr>
                <a:schemeClr val="accent2"/>
              </a:buClr>
            </a:pPr>
            <a:r>
              <a:rPr lang="en-US" sz="2400" dirty="0" smtClean="0">
                <a:cs typeface="Arial" charset="0"/>
              </a:rPr>
              <a:t>Emotional stability &amp; self-esteem</a:t>
            </a:r>
          </a:p>
          <a:p>
            <a:pPr eaLnBrk="1" hangingPunct="1">
              <a:spcAft>
                <a:spcPct val="20000"/>
              </a:spcAft>
              <a:buClr>
                <a:schemeClr val="accent2"/>
              </a:buClr>
            </a:pPr>
            <a:r>
              <a:rPr lang="en-US" sz="2400" dirty="0" smtClean="0">
                <a:cs typeface="Arial" charset="0"/>
              </a:rPr>
              <a:t>Social &amp; communication skills</a:t>
            </a:r>
          </a:p>
          <a:p>
            <a:pPr eaLnBrk="1" hangingPunct="1">
              <a:spcAft>
                <a:spcPct val="20000"/>
              </a:spcAft>
              <a:buClr>
                <a:schemeClr val="accent2"/>
              </a:buClr>
            </a:pPr>
            <a:endParaRPr lang="en-US" dirty="0" smtClean="0">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algn="ctr" eaLnBrk="1" hangingPunct="1"/>
            <a:r>
              <a:rPr lang="en-US" b="1" dirty="0" smtClean="0"/>
              <a:t>Cognitive Maturity (continued)</a:t>
            </a:r>
          </a:p>
        </p:txBody>
      </p:sp>
      <p:sp>
        <p:nvSpPr>
          <p:cNvPr id="39938" name="Rectangle 3"/>
          <p:cNvSpPr>
            <a:spLocks noGrp="1" noChangeArrowheads="1"/>
          </p:cNvSpPr>
          <p:nvPr>
            <p:ph type="body" idx="1"/>
          </p:nvPr>
        </p:nvSpPr>
        <p:spPr>
          <a:xfrm>
            <a:off x="922020" y="1295400"/>
            <a:ext cx="8229600" cy="4068762"/>
          </a:xfrm>
        </p:spPr>
        <p:txBody>
          <a:bodyPr/>
          <a:lstStyle/>
          <a:p>
            <a:pPr eaLnBrk="1" hangingPunct="1">
              <a:buClr>
                <a:schemeClr val="accent2"/>
              </a:buClr>
            </a:pPr>
            <a:r>
              <a:rPr lang="en-US" sz="2400" b="0" dirty="0" smtClean="0"/>
              <a:t>Centered in the frontal lobes of the brain</a:t>
            </a:r>
          </a:p>
          <a:p>
            <a:pPr eaLnBrk="1" hangingPunct="1">
              <a:buClr>
                <a:schemeClr val="accent2"/>
              </a:buClr>
            </a:pPr>
            <a:endParaRPr lang="en-US" sz="2400" b="0" dirty="0" smtClean="0"/>
          </a:p>
          <a:p>
            <a:pPr eaLnBrk="1" hangingPunct="1">
              <a:buClr>
                <a:schemeClr val="accent2"/>
              </a:buClr>
            </a:pPr>
            <a:r>
              <a:rPr lang="en-US" sz="2400" b="0" dirty="0" smtClean="0"/>
              <a:t>Scientists have discovered that cognitive maturity isn’t complete until about 25</a:t>
            </a:r>
          </a:p>
          <a:p>
            <a:pPr eaLnBrk="1" hangingPunct="1">
              <a:buClr>
                <a:schemeClr val="accent2"/>
              </a:buClr>
            </a:pPr>
            <a:endParaRPr lang="en-US" sz="2400" b="0" dirty="0" smtClean="0"/>
          </a:p>
          <a:p>
            <a:pPr eaLnBrk="1" hangingPunct="1">
              <a:buClr>
                <a:schemeClr val="accent2"/>
              </a:buClr>
            </a:pPr>
            <a:r>
              <a:rPr lang="en-US" sz="2400" b="0" dirty="0" smtClean="0"/>
              <a:t>Just because cognitive </a:t>
            </a:r>
            <a:r>
              <a:rPr lang="en-US" sz="2400" b="0" smtClean="0"/>
              <a:t>maturity isn’t </a:t>
            </a:r>
            <a:r>
              <a:rPr lang="en-US" sz="2400" b="0" dirty="0" smtClean="0"/>
              <a:t>complete until about age 25, doesn’t mean that young people can’t make some good decisions</a:t>
            </a:r>
          </a:p>
          <a:p>
            <a:pPr eaLnBrk="1" hangingPunct="1">
              <a:buClr>
                <a:schemeClr val="accent2"/>
              </a:buClr>
              <a:buFontTx/>
              <a:buNone/>
            </a:pPr>
            <a:endParaRPr 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4514850"/>
            <a:ext cx="2324100" cy="23241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22960" y="365760"/>
            <a:ext cx="7520940" cy="777240"/>
          </a:xfrm>
        </p:spPr>
        <p:txBody>
          <a:bodyPr/>
          <a:lstStyle/>
          <a:p>
            <a:pPr algn="ctr"/>
            <a:r>
              <a:rPr lang="en-US" altLang="en-US" b="1" dirty="0" smtClean="0"/>
              <a:t>Three Main Physical Consequences of </a:t>
            </a:r>
            <a:br>
              <a:rPr lang="en-US" altLang="en-US" b="1" dirty="0" smtClean="0"/>
            </a:br>
            <a:r>
              <a:rPr lang="en-US" altLang="en-US" b="1" dirty="0" smtClean="0"/>
              <a:t>Teen Sexual activity</a:t>
            </a:r>
          </a:p>
        </p:txBody>
      </p:sp>
      <p:sp>
        <p:nvSpPr>
          <p:cNvPr id="4099" name="Content Placeholder 2"/>
          <p:cNvSpPr>
            <a:spLocks noGrp="1"/>
          </p:cNvSpPr>
          <p:nvPr>
            <p:ph idx="1"/>
          </p:nvPr>
        </p:nvSpPr>
        <p:spPr>
          <a:xfrm>
            <a:off x="838200" y="2209800"/>
            <a:ext cx="7520940" cy="2775477"/>
          </a:xfrm>
        </p:spPr>
        <p:txBody>
          <a:bodyPr/>
          <a:lstStyle/>
          <a:p>
            <a:pPr marL="457200" indent="-457200">
              <a:buFont typeface="Arial" panose="020B0604020202020204" pitchFamily="34" charset="0"/>
              <a:buChar char="•"/>
            </a:pPr>
            <a:r>
              <a:rPr lang="en-US" altLang="en-US" sz="2800" dirty="0"/>
              <a:t>Teen </a:t>
            </a:r>
            <a:r>
              <a:rPr lang="en-US" altLang="en-US" sz="2800" dirty="0" smtClean="0"/>
              <a:t>Pregnancy</a:t>
            </a:r>
          </a:p>
          <a:p>
            <a:pPr marL="457200" indent="-457200">
              <a:buFont typeface="Arial" panose="020B0604020202020204" pitchFamily="34" charset="0"/>
              <a:buChar char="•"/>
            </a:pPr>
            <a:r>
              <a:rPr lang="en-US" altLang="en-US" sz="2800" dirty="0" smtClean="0"/>
              <a:t>Sexually </a:t>
            </a:r>
            <a:r>
              <a:rPr lang="en-US" altLang="en-US" sz="2800" dirty="0"/>
              <a:t>Transmitted Infections or </a:t>
            </a:r>
            <a:r>
              <a:rPr lang="en-US" altLang="en-US" sz="2800" dirty="0" smtClean="0"/>
              <a:t>STIs</a:t>
            </a:r>
          </a:p>
          <a:p>
            <a:pPr marL="457200" indent="-457200">
              <a:buFont typeface="Arial" panose="020B0604020202020204" pitchFamily="34" charset="0"/>
              <a:buChar char="•"/>
            </a:pPr>
            <a:r>
              <a:rPr lang="en-US" altLang="en-US" sz="2800" dirty="0" smtClean="0"/>
              <a:t>Changes in the Brain</a:t>
            </a:r>
            <a:endParaRPr lang="en-US" alt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Teen Pregnancy</a:t>
            </a:r>
          </a:p>
        </p:txBody>
      </p:sp>
      <p:sp>
        <p:nvSpPr>
          <p:cNvPr id="3" name="Content Placeholder 2"/>
          <p:cNvSpPr>
            <a:spLocks noGrp="1"/>
          </p:cNvSpPr>
          <p:nvPr>
            <p:ph idx="1"/>
          </p:nvPr>
        </p:nvSpPr>
        <p:spPr>
          <a:xfrm>
            <a:off x="1371600" y="1219200"/>
            <a:ext cx="7543130" cy="4877097"/>
          </a:xfrm>
        </p:spPr>
        <p:txBody>
          <a:bodyPr/>
          <a:lstStyle/>
          <a:p>
            <a:pPr>
              <a:defRPr/>
            </a:pPr>
            <a:r>
              <a:rPr lang="en-US" sz="2000" dirty="0" smtClean="0"/>
              <a:t>The Teen birth rate has continued to decline in the US since it’s peak in 1991.</a:t>
            </a:r>
          </a:p>
          <a:p>
            <a:pPr>
              <a:defRPr/>
            </a:pPr>
            <a:r>
              <a:rPr lang="en-US" sz="2000" dirty="0" smtClean="0"/>
              <a:t>However, the US has higher rates of teen pregnancy than other developed countries.</a:t>
            </a:r>
          </a:p>
          <a:p>
            <a:pPr>
              <a:defRPr/>
            </a:pPr>
            <a:r>
              <a:rPr lang="en-US" sz="2000" dirty="0" smtClean="0"/>
              <a:t>Approximately 1 in 4 teen girls will get pregnant by age 20.</a:t>
            </a:r>
          </a:p>
          <a:p>
            <a:pPr>
              <a:defRPr/>
            </a:pPr>
            <a:r>
              <a:rPr lang="en-US" sz="2000" dirty="0" smtClean="0"/>
              <a:t>Public costs to taxpayers associated with teen childbearing is approx. $9.4 Billion/year. (most costs are associated with negative consequences for the children of teen mothers, including increased costs for health care, foster care, incarceration, and lost tax revenue).</a:t>
            </a:r>
          </a:p>
          <a:p>
            <a:pPr>
              <a:defRPr/>
            </a:pPr>
            <a:endParaRPr lang="en-US" dirty="0"/>
          </a:p>
          <a:p>
            <a:pPr>
              <a:defRPr/>
            </a:pPr>
            <a:endParaRPr lang="en-US" dirty="0" smtClean="0"/>
          </a:p>
          <a:p>
            <a:pPr>
              <a:defRPr/>
            </a:pPr>
            <a:endParaRPr lang="en-US" dirty="0"/>
          </a:p>
          <a:p>
            <a:pPr marL="0" indent="0">
              <a:defRPr/>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normAutofit/>
          </a:bodyPr>
          <a:lstStyle/>
          <a:p>
            <a:pPr marL="457200" indent="-457200">
              <a:buFont typeface="Arial" panose="020B0604020202020204" pitchFamily="34" charset="0"/>
              <a:buChar char="•"/>
            </a:pPr>
            <a:r>
              <a:rPr lang="en-US" sz="2400" dirty="0" smtClean="0"/>
              <a:t>Most teen mothers do not graduate from high school</a:t>
            </a:r>
          </a:p>
          <a:p>
            <a:pPr marL="457200" indent="-457200">
              <a:buFont typeface="Arial" panose="020B0604020202020204" pitchFamily="34" charset="0"/>
              <a:buChar char="•"/>
            </a:pPr>
            <a:r>
              <a:rPr lang="en-US" sz="2400" dirty="0" smtClean="0"/>
              <a:t>Are likely to be single parents</a:t>
            </a:r>
          </a:p>
          <a:p>
            <a:pPr marL="457200" indent="-457200">
              <a:buFont typeface="Arial" panose="020B0604020202020204" pitchFamily="34" charset="0"/>
              <a:buChar char="•"/>
            </a:pPr>
            <a:r>
              <a:rPr lang="en-US" sz="2400" dirty="0" smtClean="0"/>
              <a:t>Earn less overall and are likely to be on public assistance.</a:t>
            </a:r>
            <a:endParaRPr lang="en-US" sz="2400" dirty="0"/>
          </a:p>
        </p:txBody>
      </p:sp>
      <p:sp>
        <p:nvSpPr>
          <p:cNvPr id="4" name="Title 3"/>
          <p:cNvSpPr>
            <a:spLocks noGrp="1"/>
          </p:cNvSpPr>
          <p:nvPr>
            <p:ph type="title"/>
          </p:nvPr>
        </p:nvSpPr>
        <p:spPr/>
        <p:txBody>
          <a:bodyPr/>
          <a:lstStyle/>
          <a:p>
            <a:pPr algn="ctr"/>
            <a:r>
              <a:rPr lang="en-US" dirty="0" smtClean="0"/>
              <a:t>Teen pregnancy</a:t>
            </a:r>
            <a:endParaRPr lang="en-US" dirty="0"/>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1000" y="1863451"/>
            <a:ext cx="4081763" cy="2780590"/>
          </a:xfrm>
        </p:spPr>
      </p:pic>
      <p:sp>
        <p:nvSpPr>
          <p:cNvPr id="10" name="TextBox 9"/>
          <p:cNvSpPr txBox="1"/>
          <p:nvPr/>
        </p:nvSpPr>
        <p:spPr>
          <a:xfrm>
            <a:off x="2667000" y="5334000"/>
            <a:ext cx="5334000" cy="1477328"/>
          </a:xfrm>
          <a:prstGeom prst="rect">
            <a:avLst/>
          </a:prstGeom>
          <a:noFill/>
        </p:spPr>
        <p:txBody>
          <a:bodyPr wrap="square" rtlCol="0">
            <a:spAutoFit/>
          </a:bodyPr>
          <a:lstStyle/>
          <a:p>
            <a:r>
              <a:rPr lang="en-US" dirty="0" smtClean="0">
                <a:solidFill>
                  <a:srgbClr val="FFFFFF"/>
                </a:solidFill>
              </a:rPr>
              <a:t>Adults who were born to teen mothers</a:t>
            </a:r>
          </a:p>
          <a:p>
            <a:pPr marL="285750" indent="-285750">
              <a:buFont typeface="Arial" panose="020B0604020202020204" pitchFamily="34" charset="0"/>
              <a:buChar char="•"/>
            </a:pPr>
            <a:r>
              <a:rPr lang="en-US" dirty="0" smtClean="0">
                <a:solidFill>
                  <a:srgbClr val="FFFFFF"/>
                </a:solidFill>
              </a:rPr>
              <a:t>Have poorer educational achievement</a:t>
            </a:r>
          </a:p>
          <a:p>
            <a:pPr marL="285750" indent="-285750">
              <a:buFont typeface="Arial" panose="020B0604020202020204" pitchFamily="34" charset="0"/>
              <a:buChar char="•"/>
            </a:pPr>
            <a:r>
              <a:rPr lang="en-US" dirty="0" smtClean="0">
                <a:solidFill>
                  <a:srgbClr val="FFFFFF"/>
                </a:solidFill>
              </a:rPr>
              <a:t>Less life satisfaction</a:t>
            </a:r>
          </a:p>
          <a:p>
            <a:pPr marL="285750" indent="-285750">
              <a:buFont typeface="Arial" panose="020B0604020202020204" pitchFamily="34" charset="0"/>
              <a:buChar char="•"/>
            </a:pPr>
            <a:r>
              <a:rPr lang="en-US" dirty="0" smtClean="0">
                <a:solidFill>
                  <a:srgbClr val="FFFFFF"/>
                </a:solidFill>
              </a:rPr>
              <a:t>Lower personal incomes</a:t>
            </a:r>
          </a:p>
          <a:p>
            <a:r>
              <a:rPr lang="en-US" dirty="0" smtClean="0">
                <a:solidFill>
                  <a:srgbClr val="FFFFFF"/>
                </a:solidFill>
              </a:rPr>
              <a:t>Than those born to adult mothers</a:t>
            </a:r>
            <a:endParaRPr lang="en-US" dirty="0">
              <a:solidFill>
                <a:srgbClr val="FFFFFF"/>
              </a:solidFill>
            </a:endParaRPr>
          </a:p>
        </p:txBody>
      </p:sp>
    </p:spTree>
    <p:extLst>
      <p:ext uri="{BB962C8B-B14F-4D97-AF65-F5344CB8AC3E}">
        <p14:creationId xmlns:p14="http://schemas.microsoft.com/office/powerpoint/2010/main" val="8131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t>Challenges for Teen Fathers</a:t>
            </a:r>
          </a:p>
        </p:txBody>
      </p:sp>
      <p:sp>
        <p:nvSpPr>
          <p:cNvPr id="19459" name="Rectangle 3"/>
          <p:cNvSpPr>
            <a:spLocks noGrp="1" noChangeArrowheads="1"/>
          </p:cNvSpPr>
          <p:nvPr>
            <p:ph type="body" idx="1"/>
          </p:nvPr>
        </p:nvSpPr>
        <p:spPr>
          <a:xfrm>
            <a:off x="429260" y="1066800"/>
            <a:ext cx="8305800" cy="4876800"/>
          </a:xfrm>
        </p:spPr>
        <p:txBody>
          <a:bodyPr>
            <a:normAutofit/>
          </a:bodyPr>
          <a:lstStyle/>
          <a:p>
            <a:pPr eaLnBrk="1" hangingPunct="1"/>
            <a:r>
              <a:rPr lang="en-US" altLang="en-US" sz="2400" dirty="0" smtClean="0"/>
              <a:t>Complete fewer years of education and make less money throughout their lives</a:t>
            </a:r>
          </a:p>
        </p:txBody>
      </p:sp>
      <p:pic>
        <p:nvPicPr>
          <p:cNvPr id="19460" name="Picture 5" descr="Hispanic male for TP modul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2743200"/>
            <a:ext cx="3352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6"/>
          <p:cNvSpPr>
            <a:spLocks noChangeArrowheads="1"/>
          </p:cNvSpPr>
          <p:nvPr/>
        </p:nvSpPr>
        <p:spPr bwMode="auto">
          <a:xfrm>
            <a:off x="6248400" y="5943600"/>
            <a:ext cx="28956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15000"/>
              </a:spcBef>
              <a:spcAft>
                <a:spcPct val="15000"/>
              </a:spcAft>
              <a:buClr>
                <a:srgbClr val="F86200"/>
              </a:buClr>
              <a:buSzPct val="140000"/>
              <a:buChar char="•"/>
              <a:defRPr sz="2800">
                <a:solidFill>
                  <a:srgbClr val="06779F"/>
                </a:solidFill>
                <a:latin typeface="Arial" charset="0"/>
              </a:defRPr>
            </a:lvl1pPr>
            <a:lvl2pPr marL="742950" indent="-285750" eaLnBrk="0" hangingPunct="0">
              <a:spcBef>
                <a:spcPct val="15000"/>
              </a:spcBef>
              <a:spcAft>
                <a:spcPct val="15000"/>
              </a:spcAft>
              <a:buClr>
                <a:srgbClr val="F86200"/>
              </a:buClr>
              <a:buSzPct val="140000"/>
              <a:buFont typeface="Arial" charset="0"/>
              <a:buChar char="-"/>
              <a:defRPr sz="2800">
                <a:solidFill>
                  <a:srgbClr val="06779F"/>
                </a:solidFill>
                <a:latin typeface="Arial" charset="0"/>
              </a:defRPr>
            </a:lvl2pPr>
            <a:lvl3pPr marL="1143000" indent="-228600" eaLnBrk="0" hangingPunct="0">
              <a:spcBef>
                <a:spcPct val="20000"/>
              </a:spcBef>
              <a:buClr>
                <a:srgbClr val="BF3017"/>
              </a:buClr>
              <a:buSzPct val="140000"/>
              <a:buFont typeface="Arial" charset="0"/>
              <a:buChar char="-"/>
              <a:defRPr sz="2400">
                <a:solidFill>
                  <a:srgbClr val="0732AD"/>
                </a:solidFill>
                <a:latin typeface="Arial" charset="0"/>
              </a:defRPr>
            </a:lvl3pPr>
            <a:lvl4pPr marL="1600200" indent="-228600" eaLnBrk="0" hangingPunct="0">
              <a:spcBef>
                <a:spcPct val="20000"/>
              </a:spcBef>
              <a:buClr>
                <a:srgbClr val="BF3017"/>
              </a:buClr>
              <a:buSzPct val="140000"/>
              <a:buFont typeface="Arial" charset="0"/>
              <a:buChar char="-"/>
              <a:defRPr sz="2000">
                <a:solidFill>
                  <a:srgbClr val="0732AD"/>
                </a:solidFill>
                <a:latin typeface="Arial" charset="0"/>
              </a:defRPr>
            </a:lvl4pPr>
            <a:lvl5pPr marL="2057400" indent="-228600" eaLnBrk="0" hangingPunct="0">
              <a:spcBef>
                <a:spcPct val="20000"/>
              </a:spcBef>
              <a:buClr>
                <a:srgbClr val="BF3017"/>
              </a:buClr>
              <a:buSzPct val="140000"/>
              <a:buFont typeface="Arial" charset="0"/>
              <a:buChar char="-"/>
              <a:defRPr sz="2000">
                <a:solidFill>
                  <a:srgbClr val="0732AD"/>
                </a:solidFill>
                <a:latin typeface="Arial" charset="0"/>
              </a:defRPr>
            </a:lvl5pPr>
            <a:lvl6pPr marL="25146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6pPr>
            <a:lvl7pPr marL="29718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7pPr>
            <a:lvl8pPr marL="34290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8pPr>
            <a:lvl9pPr marL="38862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9pPr>
          </a:lstStyle>
          <a:p>
            <a:pPr eaLnBrk="1" hangingPunct="1">
              <a:spcBef>
                <a:spcPct val="0"/>
              </a:spcBef>
              <a:spcAft>
                <a:spcPct val="0"/>
              </a:spcAft>
              <a:buClrTx/>
              <a:buSzTx/>
              <a:buFontTx/>
              <a:buNone/>
            </a:pPr>
            <a:endParaRPr lang="en-US" altLang="en-US" sz="1800">
              <a:solidFill>
                <a:schemeClr val="tx1"/>
              </a:solidFill>
            </a:endParaRPr>
          </a:p>
        </p:txBody>
      </p:sp>
      <p:sp>
        <p:nvSpPr>
          <p:cNvPr id="19462" name="Text Box 4"/>
          <p:cNvSpPr txBox="1">
            <a:spLocks noChangeArrowheads="1"/>
          </p:cNvSpPr>
          <p:nvPr/>
        </p:nvSpPr>
        <p:spPr bwMode="auto">
          <a:xfrm>
            <a:off x="4495800" y="1844675"/>
            <a:ext cx="4343400" cy="4142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15000"/>
              </a:spcBef>
              <a:spcAft>
                <a:spcPct val="15000"/>
              </a:spcAft>
              <a:buClr>
                <a:srgbClr val="F86200"/>
              </a:buClr>
              <a:buSzPct val="140000"/>
              <a:buChar char="•"/>
              <a:defRPr sz="2800">
                <a:solidFill>
                  <a:srgbClr val="06779F"/>
                </a:solidFill>
                <a:latin typeface="Arial" charset="0"/>
              </a:defRPr>
            </a:lvl1pPr>
            <a:lvl2pPr marL="742950" indent="-285750" eaLnBrk="0" hangingPunct="0">
              <a:spcBef>
                <a:spcPct val="15000"/>
              </a:spcBef>
              <a:spcAft>
                <a:spcPct val="15000"/>
              </a:spcAft>
              <a:buClr>
                <a:srgbClr val="F86200"/>
              </a:buClr>
              <a:buSzPct val="140000"/>
              <a:buFont typeface="Arial" charset="0"/>
              <a:buChar char="-"/>
              <a:defRPr sz="2800">
                <a:solidFill>
                  <a:srgbClr val="06779F"/>
                </a:solidFill>
                <a:latin typeface="Arial" charset="0"/>
              </a:defRPr>
            </a:lvl2pPr>
            <a:lvl3pPr marL="1143000" indent="-228600" eaLnBrk="0" hangingPunct="0">
              <a:spcBef>
                <a:spcPct val="20000"/>
              </a:spcBef>
              <a:buClr>
                <a:srgbClr val="BF3017"/>
              </a:buClr>
              <a:buSzPct val="140000"/>
              <a:buFont typeface="Arial" charset="0"/>
              <a:buChar char="-"/>
              <a:defRPr sz="2400">
                <a:solidFill>
                  <a:srgbClr val="0732AD"/>
                </a:solidFill>
                <a:latin typeface="Arial" charset="0"/>
              </a:defRPr>
            </a:lvl3pPr>
            <a:lvl4pPr marL="1600200" indent="-228600" eaLnBrk="0" hangingPunct="0">
              <a:spcBef>
                <a:spcPct val="20000"/>
              </a:spcBef>
              <a:buClr>
                <a:srgbClr val="BF3017"/>
              </a:buClr>
              <a:buSzPct val="140000"/>
              <a:buFont typeface="Arial" charset="0"/>
              <a:buChar char="-"/>
              <a:defRPr sz="2000">
                <a:solidFill>
                  <a:srgbClr val="0732AD"/>
                </a:solidFill>
                <a:latin typeface="Arial" charset="0"/>
              </a:defRPr>
            </a:lvl4pPr>
            <a:lvl5pPr marL="2057400" indent="-228600" eaLnBrk="0" hangingPunct="0">
              <a:spcBef>
                <a:spcPct val="20000"/>
              </a:spcBef>
              <a:buClr>
                <a:srgbClr val="BF3017"/>
              </a:buClr>
              <a:buSzPct val="140000"/>
              <a:buFont typeface="Arial" charset="0"/>
              <a:buChar char="-"/>
              <a:defRPr sz="2000">
                <a:solidFill>
                  <a:srgbClr val="0732AD"/>
                </a:solidFill>
                <a:latin typeface="Arial" charset="0"/>
              </a:defRPr>
            </a:lvl5pPr>
            <a:lvl6pPr marL="25146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6pPr>
            <a:lvl7pPr marL="29718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7pPr>
            <a:lvl8pPr marL="34290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8pPr>
            <a:lvl9pPr marL="38862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9pPr>
          </a:lstStyle>
          <a:p>
            <a:pPr eaLnBrk="1" hangingPunct="1">
              <a:lnSpc>
                <a:spcPct val="90000"/>
              </a:lnSpc>
              <a:spcBef>
                <a:spcPct val="20000"/>
              </a:spcBef>
              <a:spcAft>
                <a:spcPct val="0"/>
              </a:spcAft>
              <a:buClrTx/>
              <a:buSzTx/>
              <a:buFontTx/>
              <a:buNone/>
            </a:pPr>
            <a:r>
              <a:rPr lang="en-US" altLang="en-US" sz="3200" b="1" dirty="0">
                <a:solidFill>
                  <a:schemeClr val="tx1"/>
                </a:solidFill>
                <a:latin typeface="Bradley Hand ITC" pitchFamily="66" charset="0"/>
              </a:rPr>
              <a:t>If you drop out, you are not going to make anything out of yourself. I think back and I wish I would have stayed in school because it's hard, man.</a:t>
            </a:r>
          </a:p>
          <a:p>
            <a:pPr eaLnBrk="1" hangingPunct="1">
              <a:lnSpc>
                <a:spcPct val="90000"/>
              </a:lnSpc>
              <a:spcBef>
                <a:spcPct val="20000"/>
              </a:spcBef>
              <a:spcAft>
                <a:spcPct val="0"/>
              </a:spcAft>
              <a:buClrTx/>
              <a:buSzTx/>
              <a:buFontTx/>
              <a:buNone/>
            </a:pPr>
            <a:r>
              <a:rPr lang="en-US" altLang="en-US" dirty="0">
                <a:solidFill>
                  <a:srgbClr val="FFFFFF"/>
                </a:solidFill>
              </a:rPr>
              <a:t>Gabriel Gonzales, age 16</a:t>
            </a:r>
          </a:p>
          <a:p>
            <a:pPr eaLnBrk="1" hangingPunct="1">
              <a:lnSpc>
                <a:spcPct val="90000"/>
              </a:lnSpc>
              <a:spcBef>
                <a:spcPct val="20000"/>
              </a:spcBef>
              <a:spcAft>
                <a:spcPct val="0"/>
              </a:spcAft>
              <a:buClrTx/>
              <a:buSzTx/>
              <a:buFontTx/>
              <a:buNone/>
            </a:pPr>
            <a:endParaRPr lang="en-US" altLang="en-US" dirty="0">
              <a:latin typeface="Bradley Hand ITC"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ctr"/>
            <a:r>
              <a:rPr lang="en-US" altLang="en-US" dirty="0" smtClean="0"/>
              <a:t>Sexually Transmitted Infections</a:t>
            </a:r>
          </a:p>
        </p:txBody>
      </p:sp>
      <p:sp>
        <p:nvSpPr>
          <p:cNvPr id="6147" name="Content Placeholder 2"/>
          <p:cNvSpPr>
            <a:spLocks noGrp="1"/>
          </p:cNvSpPr>
          <p:nvPr>
            <p:ph idx="1"/>
          </p:nvPr>
        </p:nvSpPr>
        <p:spPr>
          <a:xfrm>
            <a:off x="990600" y="1447800"/>
            <a:ext cx="7520940" cy="3579849"/>
          </a:xfrm>
        </p:spPr>
        <p:txBody>
          <a:bodyPr>
            <a:normAutofit/>
          </a:bodyPr>
          <a:lstStyle/>
          <a:p>
            <a:r>
              <a:rPr lang="en-US" altLang="en-US" sz="2400" dirty="0" smtClean="0"/>
              <a:t>Sexually transmitted infections continue to increase in the US</a:t>
            </a:r>
          </a:p>
          <a:p>
            <a:r>
              <a:rPr lang="en-US" altLang="en-US" sz="2400" dirty="0" smtClean="0"/>
              <a:t>Total combined cases of chlamydia, gonorrhea, and syphilis reported in 2015 reached the highest number EVER.</a:t>
            </a:r>
          </a:p>
          <a:p>
            <a:r>
              <a:rPr lang="en-US" altLang="en-US" sz="2400" dirty="0" smtClean="0"/>
              <a:t>The 2015 data shows:</a:t>
            </a:r>
          </a:p>
          <a:p>
            <a:pPr lvl="1"/>
            <a:r>
              <a:rPr lang="en-US" altLang="en-US" sz="2400" dirty="0" smtClean="0"/>
              <a:t>Ages 15 – 24 years old accounted for nearly 2/3 of chlamydia diagnoses and ½ of gonorrhea</a:t>
            </a:r>
          </a:p>
        </p:txBody>
      </p:sp>
      <p:sp>
        <p:nvSpPr>
          <p:cNvPr id="3" name="TextBox 2"/>
          <p:cNvSpPr txBox="1"/>
          <p:nvPr/>
        </p:nvSpPr>
        <p:spPr>
          <a:xfrm>
            <a:off x="3200400" y="5257800"/>
            <a:ext cx="5029200" cy="923330"/>
          </a:xfrm>
          <a:prstGeom prst="rect">
            <a:avLst/>
          </a:prstGeom>
          <a:noFill/>
        </p:spPr>
        <p:txBody>
          <a:bodyPr wrap="square" rtlCol="0">
            <a:spAutoFit/>
          </a:bodyPr>
          <a:lstStyle/>
          <a:p>
            <a:r>
              <a:rPr lang="en-US" dirty="0" smtClean="0">
                <a:solidFill>
                  <a:srgbClr val="FFFFFF"/>
                </a:solidFill>
              </a:rPr>
              <a:t>Although teens make up about ¼ of the US population, teens account for </a:t>
            </a:r>
            <a:r>
              <a:rPr lang="en-US" b="1" dirty="0" smtClean="0">
                <a:solidFill>
                  <a:srgbClr val="FFFFFF"/>
                </a:solidFill>
              </a:rPr>
              <a:t>½</a:t>
            </a:r>
            <a:r>
              <a:rPr lang="en-US" dirty="0" smtClean="0">
                <a:solidFill>
                  <a:srgbClr val="FFFFFF"/>
                </a:solidFill>
              </a:rPr>
              <a:t> of the 20million new STI cases each year.</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842" y="228600"/>
            <a:ext cx="6514358" cy="4345076"/>
          </a:xfrm>
          <a:prstGeom prst="rect">
            <a:avLst/>
          </a:prstGeom>
        </p:spPr>
      </p:pic>
      <p:sp>
        <p:nvSpPr>
          <p:cNvPr id="3" name="TextBox 2"/>
          <p:cNvSpPr txBox="1"/>
          <p:nvPr/>
        </p:nvSpPr>
        <p:spPr>
          <a:xfrm>
            <a:off x="2514600" y="5334000"/>
            <a:ext cx="5638800" cy="923330"/>
          </a:xfrm>
          <a:prstGeom prst="rect">
            <a:avLst/>
          </a:prstGeom>
          <a:noFill/>
        </p:spPr>
        <p:txBody>
          <a:bodyPr wrap="square" rtlCol="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We want to encourage parents to talk with their teens about sex.</a:t>
            </a:r>
          </a:p>
          <a:p>
            <a:pPr algn="ctr"/>
            <a:endParaRPr lang="en-US" dirty="0">
              <a:ln w="18415" cmpd="sng">
                <a:solidFill>
                  <a:srgbClr val="FFFFFF"/>
                </a:solidFill>
                <a:prstDash val="solid"/>
              </a:ln>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192229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700016" y="1097280"/>
            <a:ext cx="3200400" cy="3931920"/>
          </a:xfrm>
        </p:spPr>
        <p:txBody>
          <a:bodyPr>
            <a:normAutofit fontScale="85000" lnSpcReduction="20000"/>
          </a:bodyPr>
          <a:lstStyle/>
          <a:p>
            <a:pPr marL="457200" indent="-457200">
              <a:buFont typeface="Arial" panose="020B0604020202020204" pitchFamily="34" charset="0"/>
              <a:buChar char="•"/>
            </a:pPr>
            <a:r>
              <a:rPr lang="en-US" sz="2400" dirty="0" smtClean="0"/>
              <a:t>24,000 women become infertile each year</a:t>
            </a:r>
          </a:p>
          <a:p>
            <a:pPr marL="457200" indent="-457200">
              <a:buFont typeface="Arial" panose="020B0604020202020204" pitchFamily="34" charset="0"/>
              <a:buChar char="•"/>
            </a:pPr>
            <a:r>
              <a:rPr lang="en-US" sz="2400" dirty="0" smtClean="0"/>
              <a:t>HPV is the main cause of cervical and oral cancers</a:t>
            </a:r>
          </a:p>
          <a:p>
            <a:pPr marL="457200" indent="-457200">
              <a:buFont typeface="Arial" panose="020B0604020202020204" pitchFamily="34" charset="0"/>
              <a:buChar char="•"/>
            </a:pPr>
            <a:r>
              <a:rPr lang="en-US" sz="2400" dirty="0" smtClean="0"/>
              <a:t>AIDS causes early death</a:t>
            </a:r>
          </a:p>
          <a:p>
            <a:pPr marL="457200" indent="-457200">
              <a:buFont typeface="Arial" panose="020B0604020202020204" pitchFamily="34" charset="0"/>
              <a:buChar char="•"/>
            </a:pPr>
            <a:r>
              <a:rPr lang="en-US" sz="2400" dirty="0" smtClean="0"/>
              <a:t>Herpes can cause painful blisters in teens and severe damage to newborns</a:t>
            </a:r>
          </a:p>
          <a:p>
            <a:pPr marL="457200" indent="-457200">
              <a:buFont typeface="Arial" panose="020B0604020202020204" pitchFamily="34" charset="0"/>
              <a:buChar char="•"/>
            </a:pPr>
            <a:r>
              <a:rPr lang="en-US" sz="2400" dirty="0" smtClean="0"/>
              <a:t>Hepatitis  B and C can result in liver damage and liver cancer</a:t>
            </a:r>
            <a:endParaRPr lang="en-US" sz="2400" dirty="0"/>
          </a:p>
        </p:txBody>
      </p:sp>
      <p:sp>
        <p:nvSpPr>
          <p:cNvPr id="4" name="Title 3"/>
          <p:cNvSpPr>
            <a:spLocks noGrp="1"/>
          </p:cNvSpPr>
          <p:nvPr>
            <p:ph type="title"/>
          </p:nvPr>
        </p:nvSpPr>
        <p:spPr/>
        <p:txBody>
          <a:bodyPr/>
          <a:lstStyle/>
          <a:p>
            <a:pPr algn="ctr"/>
            <a:r>
              <a:rPr lang="en-US" dirty="0" smtClean="0"/>
              <a:t>Consequences of sexually transmitted diseases</a:t>
            </a:r>
            <a:endParaRPr lang="en-US" dirty="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22325" y="1157043"/>
            <a:ext cx="3200400" cy="3593001"/>
          </a:xfrm>
        </p:spPr>
      </p:pic>
    </p:spTree>
    <p:extLst>
      <p:ext uri="{BB962C8B-B14F-4D97-AF65-F5344CB8AC3E}">
        <p14:creationId xmlns:p14="http://schemas.microsoft.com/office/powerpoint/2010/main" val="107936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1219199" y="304800"/>
            <a:ext cx="7924801" cy="1371600"/>
          </a:xfrm>
        </p:spPr>
        <p:txBody>
          <a:bodyPr/>
          <a:lstStyle/>
          <a:p>
            <a:pPr algn="ctr" eaLnBrk="1" hangingPunct="1"/>
            <a:r>
              <a:rPr lang="en-US" b="1" dirty="0" smtClean="0"/>
              <a:t>Two Brain Events Occur with Sexual Experience</a:t>
            </a:r>
          </a:p>
        </p:txBody>
      </p:sp>
      <p:sp>
        <p:nvSpPr>
          <p:cNvPr id="95234" name="Rectangle 3"/>
          <p:cNvSpPr>
            <a:spLocks noGrp="1" noChangeArrowheads="1"/>
          </p:cNvSpPr>
          <p:nvPr>
            <p:ph type="body" idx="1"/>
          </p:nvPr>
        </p:nvSpPr>
        <p:spPr>
          <a:xfrm>
            <a:off x="1219200" y="1981200"/>
            <a:ext cx="7467600" cy="2514600"/>
          </a:xfrm>
        </p:spPr>
        <p:txBody>
          <a:bodyPr/>
          <a:lstStyle/>
          <a:p>
            <a:pPr eaLnBrk="1" hangingPunct="1">
              <a:spcBef>
                <a:spcPct val="0"/>
              </a:spcBef>
              <a:spcAft>
                <a:spcPct val="40000"/>
              </a:spcAft>
              <a:buFont typeface="Arial" panose="020B0604020202020204" pitchFamily="34" charset="0"/>
              <a:buChar char="•"/>
            </a:pPr>
            <a:r>
              <a:rPr lang="en-US" sz="2400" dirty="0" smtClean="0"/>
              <a:t>Desire for repetition of sex acts ( can lead to addiction) </a:t>
            </a:r>
          </a:p>
          <a:p>
            <a:pPr marL="0" indent="0" eaLnBrk="1" hangingPunct="1">
              <a:spcBef>
                <a:spcPct val="0"/>
              </a:spcBef>
              <a:spcAft>
                <a:spcPct val="40000"/>
              </a:spcAft>
            </a:pPr>
            <a:endParaRPr lang="en-US" sz="2400" dirty="0" smtClean="0"/>
          </a:p>
          <a:p>
            <a:pPr eaLnBrk="1" hangingPunct="1">
              <a:spcBef>
                <a:spcPct val="0"/>
              </a:spcBef>
              <a:spcAft>
                <a:spcPct val="40000"/>
              </a:spcAft>
              <a:buFont typeface="Arial" panose="020B0604020202020204" pitchFamily="34" charset="0"/>
              <a:buChar char="•"/>
            </a:pPr>
            <a:r>
              <a:rPr lang="en-US" sz="2400" dirty="0" smtClean="0"/>
              <a:t>Attachment (bonding) to the sexual partner</a:t>
            </a:r>
          </a:p>
          <a:p>
            <a:pPr eaLnBrk="1" hangingPunct="1">
              <a:spcBef>
                <a:spcPct val="0"/>
              </a:spcBef>
              <a:spcAft>
                <a:spcPct val="40000"/>
              </a:spcAft>
            </a:pPr>
            <a:endParaRPr 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7463" y="0"/>
            <a:ext cx="9126537" cy="1143000"/>
          </a:xfrm>
        </p:spPr>
        <p:txBody>
          <a:bodyPr/>
          <a:lstStyle/>
          <a:p>
            <a:pPr algn="ctr" eaLnBrk="1" hangingPunct="1"/>
            <a:r>
              <a:rPr lang="en-US" altLang="en-US" sz="4000" smtClean="0"/>
              <a:t>Dopamime</a:t>
            </a:r>
          </a:p>
        </p:txBody>
      </p:sp>
      <p:sp>
        <p:nvSpPr>
          <p:cNvPr id="51203" name="Rectangle 3"/>
          <p:cNvSpPr>
            <a:spLocks noGrp="1" noChangeArrowheads="1"/>
          </p:cNvSpPr>
          <p:nvPr>
            <p:ph idx="1"/>
          </p:nvPr>
        </p:nvSpPr>
        <p:spPr/>
        <p:txBody>
          <a:bodyPr>
            <a:normAutofit/>
          </a:bodyPr>
          <a:lstStyle/>
          <a:p>
            <a:pPr eaLnBrk="1" hangingPunct="1">
              <a:defRPr/>
            </a:pPr>
            <a:r>
              <a:rPr lang="en-US" sz="2400" dirty="0" smtClean="0"/>
              <a:t>Dopamine plays a primary role in reward seeking and sensory pleasure.</a:t>
            </a:r>
          </a:p>
          <a:p>
            <a:pPr marL="0" indent="0" eaLnBrk="1" hangingPunct="1">
              <a:buFontTx/>
              <a:buNone/>
              <a:defRPr/>
            </a:pPr>
            <a:endParaRPr lang="en-US" sz="2400" dirty="0" smtClean="0"/>
          </a:p>
          <a:p>
            <a:pPr eaLnBrk="1" hangingPunct="1">
              <a:defRPr/>
            </a:pPr>
            <a:r>
              <a:rPr lang="en-US" sz="2400" dirty="0" smtClean="0"/>
              <a:t>Dopamine activation of the pleasure circuits of the brain:</a:t>
            </a:r>
          </a:p>
          <a:p>
            <a:pPr lvl="1" eaLnBrk="1" hangingPunct="1">
              <a:defRPr/>
            </a:pPr>
            <a:r>
              <a:rPr lang="en-US" sz="2400" dirty="0" smtClean="0"/>
              <a:t>Result in a feeling of “well being”</a:t>
            </a:r>
          </a:p>
          <a:p>
            <a:pPr lvl="1" eaLnBrk="1" hangingPunct="1">
              <a:defRPr/>
            </a:pPr>
            <a:r>
              <a:rPr lang="en-US" sz="2400" dirty="0" smtClean="0"/>
              <a:t>Produce a desire to repeat an experience</a:t>
            </a:r>
          </a:p>
          <a:p>
            <a:pPr eaLnBrk="1" hangingPunct="1">
              <a:defRPr/>
            </a:pPr>
            <a:endParaRPr lang="en-US" dirty="0" smtClean="0"/>
          </a:p>
          <a:p>
            <a:pPr eaLnBrk="1" hangingPunct="1">
              <a:defRPr/>
            </a:pPr>
            <a:endParaRPr 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9144000" cy="1143000"/>
          </a:xfrm>
        </p:spPr>
        <p:txBody>
          <a:bodyPr/>
          <a:lstStyle/>
          <a:p>
            <a:pPr algn="ctr" eaLnBrk="1" hangingPunct="1"/>
            <a:r>
              <a:rPr lang="en-US" altLang="en-US" smtClean="0"/>
              <a:t>Dopamine	</a:t>
            </a:r>
          </a:p>
        </p:txBody>
      </p:sp>
      <p:sp>
        <p:nvSpPr>
          <p:cNvPr id="70659" name="Rectangle 3"/>
          <p:cNvSpPr>
            <a:spLocks noGrp="1" noChangeArrowheads="1"/>
          </p:cNvSpPr>
          <p:nvPr>
            <p:ph idx="1"/>
          </p:nvPr>
        </p:nvSpPr>
        <p:spPr>
          <a:xfrm>
            <a:off x="990600" y="838200"/>
            <a:ext cx="8001000" cy="4648200"/>
          </a:xfrm>
        </p:spPr>
        <p:txBody>
          <a:bodyPr/>
          <a:lstStyle/>
          <a:p>
            <a:pPr marL="225425" indent="-225425" eaLnBrk="1" hangingPunct="1"/>
            <a:r>
              <a:rPr lang="en-US" altLang="en-US" sz="3200" dirty="0" smtClean="0"/>
              <a:t>Dopamine is secreted into the brain in response to:</a:t>
            </a:r>
          </a:p>
          <a:p>
            <a:pPr lvl="2"/>
            <a:r>
              <a:rPr lang="en-US" altLang="en-US" sz="2400" b="1" dirty="0" smtClean="0"/>
              <a:t>Excitement</a:t>
            </a:r>
          </a:p>
          <a:p>
            <a:pPr lvl="2"/>
            <a:r>
              <a:rPr lang="en-US" altLang="en-US" sz="2400" b="1" dirty="0" smtClean="0"/>
              <a:t>Pleasure</a:t>
            </a:r>
          </a:p>
          <a:p>
            <a:pPr lvl="2"/>
            <a:r>
              <a:rPr lang="en-US" altLang="en-US" sz="2400" b="1" dirty="0" smtClean="0"/>
              <a:t>New things</a:t>
            </a:r>
          </a:p>
          <a:p>
            <a:pPr lvl="2"/>
            <a:r>
              <a:rPr lang="en-US" altLang="en-US" sz="2400" b="1" dirty="0" smtClean="0"/>
              <a:t>Adventure</a:t>
            </a:r>
          </a:p>
          <a:p>
            <a:pPr lvl="2"/>
            <a:r>
              <a:rPr lang="en-US" altLang="en-US" sz="2400" b="1" dirty="0" smtClean="0"/>
              <a:t>Risk taking</a:t>
            </a:r>
          </a:p>
          <a:p>
            <a:pPr lvl="2"/>
            <a:r>
              <a:rPr lang="en-US" altLang="en-US" sz="2400" b="1" dirty="0" smtClean="0"/>
              <a:t>Addictive drugs</a:t>
            </a:r>
          </a:p>
          <a:p>
            <a:pPr marL="519113" lvl="1" indent="-120650" eaLnBrk="1" hangingPunct="1">
              <a:buFontTx/>
              <a:buNone/>
            </a:pPr>
            <a:endParaRPr lang="en-US" altLang="en-US" sz="3200"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819400"/>
            <a:ext cx="4914900" cy="32766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181100" y="304800"/>
            <a:ext cx="7962900" cy="990600"/>
          </a:xfrm>
        </p:spPr>
        <p:txBody>
          <a:bodyPr/>
          <a:lstStyle/>
          <a:p>
            <a:pPr eaLnBrk="1" hangingPunct="1"/>
            <a:r>
              <a:rPr lang="en-US" altLang="en-US" sz="3600" dirty="0" smtClean="0"/>
              <a:t>Dopamine – The Good and the Bad</a:t>
            </a:r>
          </a:p>
        </p:txBody>
      </p:sp>
      <p:sp>
        <p:nvSpPr>
          <p:cNvPr id="73731" name="AutoShape 3"/>
          <p:cNvSpPr>
            <a:spLocks noChangeArrowheads="1"/>
          </p:cNvSpPr>
          <p:nvPr/>
        </p:nvSpPr>
        <p:spPr bwMode="auto">
          <a:xfrm>
            <a:off x="1181100" y="3635246"/>
            <a:ext cx="7658100" cy="2483108"/>
          </a:xfrm>
          <a:prstGeom prst="hexagon">
            <a:avLst>
              <a:gd name="adj" fmla="val 81501"/>
              <a:gd name="vf" fmla="val 115470"/>
            </a:avLst>
          </a:prstGeom>
          <a:noFill/>
          <a:ln w="76200" cmpd="tri" algn="ctr">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algn="ctr">
              <a:spcBef>
                <a:spcPct val="50000"/>
              </a:spcBef>
              <a:spcAft>
                <a:spcPct val="0"/>
              </a:spcAft>
              <a:buClrTx/>
              <a:buFontTx/>
              <a:buNone/>
            </a:pPr>
            <a:r>
              <a:rPr lang="en-US" altLang="en-US" sz="2000" b="1">
                <a:latin typeface="GillSans" pitchFamily="34" charset="0"/>
              </a:rPr>
              <a:t>Dopamine can be a reward signal for the excitement of drugs, sex, violence, and other risky behaviors that threaten the adolescent’s future, including the final structure of their brains.</a:t>
            </a:r>
          </a:p>
        </p:txBody>
      </p:sp>
      <p:sp>
        <p:nvSpPr>
          <p:cNvPr id="73732" name="Text Box 4"/>
          <p:cNvSpPr txBox="1">
            <a:spLocks noChangeArrowheads="1"/>
          </p:cNvSpPr>
          <p:nvPr/>
        </p:nvSpPr>
        <p:spPr bwMode="auto">
          <a:xfrm>
            <a:off x="4191000" y="3145988"/>
            <a:ext cx="13716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algn="ctr">
              <a:spcBef>
                <a:spcPct val="50000"/>
              </a:spcBef>
              <a:spcAft>
                <a:spcPct val="0"/>
              </a:spcAft>
              <a:buClrTx/>
              <a:buFontTx/>
              <a:buNone/>
            </a:pPr>
            <a:r>
              <a:rPr lang="en-US" altLang="en-US" sz="2400" dirty="0">
                <a:solidFill>
                  <a:schemeClr val="tx2"/>
                </a:solidFill>
              </a:rPr>
              <a:t>or</a:t>
            </a:r>
          </a:p>
          <a:p>
            <a:pPr algn="ctr">
              <a:spcBef>
                <a:spcPct val="50000"/>
              </a:spcBef>
              <a:spcAft>
                <a:spcPct val="0"/>
              </a:spcAft>
              <a:buClrTx/>
              <a:buFontTx/>
              <a:buNone/>
            </a:pPr>
            <a:endParaRPr lang="en-US" altLang="en-US" sz="3600" dirty="0">
              <a:solidFill>
                <a:schemeClr val="tx2"/>
              </a:solidFill>
            </a:endParaRPr>
          </a:p>
        </p:txBody>
      </p:sp>
      <p:sp>
        <p:nvSpPr>
          <p:cNvPr id="73733" name="Text Box 5"/>
          <p:cNvSpPr txBox="1">
            <a:spLocks noChangeArrowheads="1"/>
          </p:cNvSpPr>
          <p:nvPr/>
        </p:nvSpPr>
        <p:spPr bwMode="auto">
          <a:xfrm>
            <a:off x="1447800" y="44196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a:spcBef>
                <a:spcPct val="50000"/>
              </a:spcBef>
              <a:spcAft>
                <a:spcPct val="0"/>
              </a:spcAft>
              <a:buClrTx/>
              <a:buFontTx/>
              <a:buNone/>
            </a:pPr>
            <a:endParaRPr lang="en-US" altLang="en-US" sz="2400" b="1">
              <a:latin typeface="GillSans" pitchFamily="34" charset="0"/>
            </a:endParaRPr>
          </a:p>
        </p:txBody>
      </p:sp>
      <p:sp>
        <p:nvSpPr>
          <p:cNvPr id="73734" name="AutoShape 6"/>
          <p:cNvSpPr>
            <a:spLocks noChangeArrowheads="1"/>
          </p:cNvSpPr>
          <p:nvPr/>
        </p:nvSpPr>
        <p:spPr bwMode="auto">
          <a:xfrm>
            <a:off x="1181100" y="1225233"/>
            <a:ext cx="7391400" cy="1997075"/>
          </a:xfrm>
          <a:prstGeom prst="hexagon">
            <a:avLst>
              <a:gd name="adj" fmla="val 92528"/>
              <a:gd name="vf" fmla="val 115470"/>
            </a:avLst>
          </a:prstGeom>
          <a:noFill/>
          <a:ln w="76200" cmpd="tri" algn="ctr">
            <a:solidFill>
              <a:srgbClr val="3399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algn="ctr">
              <a:spcBef>
                <a:spcPct val="50000"/>
              </a:spcBef>
              <a:spcAft>
                <a:spcPct val="0"/>
              </a:spcAft>
              <a:buClrTx/>
              <a:buFontTx/>
              <a:buNone/>
            </a:pPr>
            <a:r>
              <a:rPr lang="en-US" altLang="en-US" sz="2000" b="1" dirty="0">
                <a:latin typeface="GillSans" pitchFamily="34" charset="0"/>
              </a:rPr>
              <a:t>Dopamine can be a reward signal for the excitement of learning, maturing, new relationships, and the possibility of a bright future.</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1"/>
          </p:nvPr>
        </p:nvSpPr>
        <p:spPr>
          <a:xfrm>
            <a:off x="990600" y="1447800"/>
            <a:ext cx="7965141" cy="3200400"/>
          </a:xfrm>
        </p:spPr>
        <p:txBody>
          <a:bodyPr>
            <a:normAutofit/>
          </a:bodyPr>
          <a:lstStyle/>
          <a:p>
            <a:pPr eaLnBrk="1" hangingPunct="1"/>
            <a:r>
              <a:rPr lang="en-US" altLang="en-US" sz="2400" b="0" dirty="0" smtClean="0"/>
              <a:t>Addiction is defined by Dorland as “ the state of being given up to some habit</a:t>
            </a:r>
            <a:r>
              <a:rPr lang="en-US" altLang="en-US" sz="2400" b="0" dirty="0"/>
              <a:t> </a:t>
            </a:r>
            <a:r>
              <a:rPr lang="en-US" altLang="en-US" sz="2400" b="0" dirty="0" smtClean="0"/>
              <a:t>or compulsion.”</a:t>
            </a:r>
            <a:r>
              <a:rPr lang="en-US" altLang="en-US" sz="2400" b="0" baseline="30000" dirty="0" smtClean="0"/>
              <a:t>1</a:t>
            </a:r>
          </a:p>
          <a:p>
            <a:pPr eaLnBrk="1" hangingPunct="1"/>
            <a:endParaRPr lang="en-US" altLang="en-US" sz="2400" b="0" baseline="30000" dirty="0" smtClean="0"/>
          </a:p>
          <a:p>
            <a:pPr eaLnBrk="1" hangingPunct="1"/>
            <a:r>
              <a:rPr lang="en-US" altLang="en-US" sz="2400" b="0" dirty="0" smtClean="0"/>
              <a:t>“Then there’s the addictive quality.  For men and women alike, dopamine – the chemical that injects intense pleasure in activities as diverse as gambling and drug addictions rockets during sexual encounters.”</a:t>
            </a:r>
            <a:r>
              <a:rPr lang="en-US" altLang="en-US" sz="2400" b="0" baseline="30000" dirty="0" smtClean="0"/>
              <a:t>2</a:t>
            </a:r>
          </a:p>
        </p:txBody>
      </p:sp>
      <p:sp>
        <p:nvSpPr>
          <p:cNvPr id="71683" name="Text Box 5"/>
          <p:cNvSpPr txBox="1">
            <a:spLocks noChangeArrowheads="1"/>
          </p:cNvSpPr>
          <p:nvPr/>
        </p:nvSpPr>
        <p:spPr bwMode="auto">
          <a:xfrm>
            <a:off x="1905000" y="6176682"/>
            <a:ext cx="38811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8925" indent="-288925">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eaLnBrk="1" hangingPunct="1">
              <a:spcBef>
                <a:spcPct val="0"/>
              </a:spcBef>
              <a:spcAft>
                <a:spcPct val="0"/>
              </a:spcAft>
              <a:buClrTx/>
              <a:buFontTx/>
              <a:buAutoNum type="arabicPeriod"/>
            </a:pPr>
            <a:r>
              <a:rPr lang="en-US" altLang="en-US" sz="1400" dirty="0"/>
              <a:t>Dorland.  Medical Dictionary </a:t>
            </a:r>
            <a:r>
              <a:rPr lang="en-US" altLang="en-US" sz="1400" dirty="0" smtClean="0"/>
              <a:t>30</a:t>
            </a:r>
            <a:r>
              <a:rPr lang="en-US" altLang="en-US" sz="1400" baseline="30000" dirty="0" smtClean="0"/>
              <a:t>th</a:t>
            </a:r>
            <a:r>
              <a:rPr lang="en-US" altLang="en-US" sz="1400" dirty="0" smtClean="0"/>
              <a:t> </a:t>
            </a:r>
            <a:r>
              <a:rPr lang="en-US" altLang="en-US" sz="1400" dirty="0"/>
              <a:t>Ed.  </a:t>
            </a:r>
            <a:r>
              <a:rPr lang="en-US" altLang="en-US" sz="1400" dirty="0" smtClean="0"/>
              <a:t>2003</a:t>
            </a:r>
            <a:endParaRPr lang="en-US" altLang="en-US" sz="1400" dirty="0"/>
          </a:p>
          <a:p>
            <a:pPr eaLnBrk="1" hangingPunct="1">
              <a:spcBef>
                <a:spcPct val="0"/>
              </a:spcBef>
              <a:spcAft>
                <a:spcPct val="0"/>
              </a:spcAft>
              <a:buClrTx/>
              <a:buFontTx/>
              <a:buAutoNum type="arabicPeriod"/>
            </a:pPr>
            <a:r>
              <a:rPr lang="en-US" altLang="en-US" sz="1400" dirty="0"/>
              <a:t>Goleman.  Social Intelligence</a:t>
            </a:r>
          </a:p>
        </p:txBody>
      </p:sp>
      <p:sp>
        <p:nvSpPr>
          <p:cNvPr id="71684" name="Rectangle 6"/>
          <p:cNvSpPr>
            <a:spLocks noGrp="1" noChangeArrowheads="1"/>
          </p:cNvSpPr>
          <p:nvPr>
            <p:ph type="title"/>
          </p:nvPr>
        </p:nvSpPr>
        <p:spPr/>
        <p:txBody>
          <a:bodyPr/>
          <a:lstStyle/>
          <a:p>
            <a:pPr algn="ctr" eaLnBrk="1" hangingPunct="1"/>
            <a:r>
              <a:rPr lang="en-US" altLang="en-US" b="1" dirty="0" smtClean="0"/>
              <a:t>Dopamine and “Addiction”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Internet Pornography Addiction</a:t>
            </a:r>
            <a:endParaRPr lang="en-US" b="1" dirty="0"/>
          </a:p>
        </p:txBody>
      </p:sp>
      <p:sp>
        <p:nvSpPr>
          <p:cNvPr id="3" name="Content Placeholder 2"/>
          <p:cNvSpPr>
            <a:spLocks noGrp="1"/>
          </p:cNvSpPr>
          <p:nvPr>
            <p:ph idx="1"/>
          </p:nvPr>
        </p:nvSpPr>
        <p:spPr>
          <a:xfrm>
            <a:off x="1143000" y="1295400"/>
            <a:ext cx="7696200" cy="4953000"/>
          </a:xfrm>
        </p:spPr>
        <p:txBody>
          <a:bodyPr>
            <a:normAutofit/>
          </a:bodyPr>
          <a:lstStyle/>
          <a:p>
            <a:r>
              <a:rPr lang="en-US" sz="2000" b="0" dirty="0" smtClean="0"/>
              <a:t>Huge global problem with male adolescents and young adults. Adolescent brain is more subject to addictions.</a:t>
            </a:r>
          </a:p>
          <a:p>
            <a:r>
              <a:rPr lang="en-US" sz="2000" b="0" dirty="0" smtClean="0"/>
              <a:t>High speed internet has made internet pornography accessible to everyone with an endless variety of hard core streaming videos.</a:t>
            </a:r>
          </a:p>
          <a:p>
            <a:r>
              <a:rPr lang="en-US" sz="2000" b="0" dirty="0" smtClean="0"/>
              <a:t>Dopamine drives sexual conditioning through the “reward circuit” of the brain.</a:t>
            </a:r>
          </a:p>
          <a:p>
            <a:r>
              <a:rPr lang="en-US" sz="2000" b="0" i="1" dirty="0" smtClean="0"/>
              <a:t>Nerve cells that fire together wire together. </a:t>
            </a:r>
            <a:r>
              <a:rPr lang="en-US" sz="2000" b="0" dirty="0" smtClean="0"/>
              <a:t>The young porn user is connecting sexual excitement to internet porn</a:t>
            </a:r>
          </a:p>
          <a:p>
            <a:r>
              <a:rPr lang="en-US" sz="2000" b="0" dirty="0" smtClean="0"/>
              <a:t>The young porn user is “wiring his brain” or “sexually conditioning his brain” to unrealistic sexual experiences seen in pornography.</a:t>
            </a:r>
          </a:p>
        </p:txBody>
      </p:sp>
    </p:spTree>
    <p:extLst>
      <p:ext uri="{BB962C8B-B14F-4D97-AF65-F5344CB8AC3E}">
        <p14:creationId xmlns:p14="http://schemas.microsoft.com/office/powerpoint/2010/main" val="34410030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Effects of Porn on Adolescents</a:t>
            </a:r>
            <a:br>
              <a:rPr lang="en-US" b="1" dirty="0" smtClean="0"/>
            </a:br>
            <a:r>
              <a:rPr lang="en-US" b="1" dirty="0" smtClean="0"/>
              <a:t>Erectile Dysfunction</a:t>
            </a:r>
            <a:endParaRPr lang="en-US" b="1" dirty="0"/>
          </a:p>
        </p:txBody>
      </p:sp>
      <p:sp>
        <p:nvSpPr>
          <p:cNvPr id="3" name="Content Placeholder 2"/>
          <p:cNvSpPr>
            <a:spLocks noGrp="1"/>
          </p:cNvSpPr>
          <p:nvPr>
            <p:ph idx="1"/>
          </p:nvPr>
        </p:nvSpPr>
        <p:spPr>
          <a:xfrm>
            <a:off x="838200" y="1219200"/>
            <a:ext cx="7520940" cy="3579849"/>
          </a:xfrm>
        </p:spPr>
        <p:txBody>
          <a:bodyPr>
            <a:normAutofit/>
          </a:bodyPr>
          <a:lstStyle/>
          <a:p>
            <a:r>
              <a:rPr lang="en-US" sz="2000" dirty="0" smtClean="0"/>
              <a:t>Porn induced erectile dysfunction is a result of:</a:t>
            </a:r>
          </a:p>
          <a:p>
            <a:pPr lvl="1"/>
            <a:r>
              <a:rPr lang="en-US" sz="2000" dirty="0"/>
              <a:t>Desensitization (needs more and more variety to get sexually excited)</a:t>
            </a:r>
          </a:p>
          <a:p>
            <a:pPr lvl="1"/>
            <a:r>
              <a:rPr lang="en-US" sz="2000" dirty="0"/>
              <a:t>Sexual conditioning (turned on by images on a screen rather than true relationships)</a:t>
            </a:r>
          </a:p>
          <a:p>
            <a:pPr marL="457200" lvl="1" indent="0">
              <a:buNone/>
            </a:pPr>
            <a:endParaRPr lang="en-US" sz="2000" dirty="0" smtClean="0"/>
          </a:p>
          <a:p>
            <a:r>
              <a:rPr lang="en-US" sz="2000" dirty="0" smtClean="0"/>
              <a:t>Fasting from pornography and masturbation results in a return of normal erectile function</a:t>
            </a:r>
          </a:p>
          <a:p>
            <a:pPr lvl="1"/>
            <a:r>
              <a:rPr lang="en-US" sz="2000" dirty="0" smtClean="0"/>
              <a:t>Recovery takes longer in adolescents most likely because of early sexual conditioning.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4621682"/>
            <a:ext cx="3352800" cy="2236318"/>
          </a:xfrm>
          <a:prstGeom prst="rect">
            <a:avLst/>
          </a:prstGeom>
        </p:spPr>
      </p:pic>
    </p:spTree>
    <p:extLst>
      <p:ext uri="{BB962C8B-B14F-4D97-AF65-F5344CB8AC3E}">
        <p14:creationId xmlns:p14="http://schemas.microsoft.com/office/powerpoint/2010/main" val="112546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b="1" dirty="0" smtClean="0"/>
              <a:t>Other Effects of Porn on Adolescents</a:t>
            </a:r>
            <a:r>
              <a:rPr lang="en-US" dirty="0" smtClean="0"/>
              <a:t/>
            </a:r>
            <a:br>
              <a:rPr lang="en-US" dirty="0" smtClean="0"/>
            </a:br>
            <a:endParaRPr lang="en-US" dirty="0"/>
          </a:p>
        </p:txBody>
      </p:sp>
      <p:sp>
        <p:nvSpPr>
          <p:cNvPr id="3" name="Content Placeholder 2"/>
          <p:cNvSpPr>
            <a:spLocks noGrp="1"/>
          </p:cNvSpPr>
          <p:nvPr>
            <p:ph idx="1"/>
          </p:nvPr>
        </p:nvSpPr>
        <p:spPr>
          <a:xfrm>
            <a:off x="914400" y="1371600"/>
            <a:ext cx="7520940" cy="3579849"/>
          </a:xfrm>
        </p:spPr>
        <p:txBody>
          <a:bodyPr>
            <a:normAutofit/>
          </a:bodyPr>
          <a:lstStyle/>
          <a:p>
            <a:r>
              <a:rPr lang="en-US" sz="2400" b="0" dirty="0" smtClean="0"/>
              <a:t>Linked to Risky Sexual Behaviors – hookups, multiple sex partners, anal sex, group sex, and using substances during sex.</a:t>
            </a:r>
            <a:r>
              <a:rPr lang="en-US" sz="2400" b="0" baseline="30000" dirty="0" smtClean="0"/>
              <a:t>1</a:t>
            </a:r>
          </a:p>
          <a:p>
            <a:r>
              <a:rPr lang="en-US" sz="2400" b="0" dirty="0" smtClean="0"/>
              <a:t>Normalization of women as sex objects</a:t>
            </a:r>
            <a:r>
              <a:rPr lang="en-US" sz="2400" b="0" baseline="30000" dirty="0" smtClean="0"/>
              <a:t>2</a:t>
            </a:r>
            <a:endParaRPr lang="en-US" sz="2400" b="0" dirty="0" smtClean="0"/>
          </a:p>
          <a:p>
            <a:r>
              <a:rPr lang="en-US" sz="2400" b="0" dirty="0" smtClean="0"/>
              <a:t>Associated with Delinquency and Criminal Behavior</a:t>
            </a:r>
            <a:r>
              <a:rPr lang="en-US" sz="2400" b="0" baseline="30000" dirty="0" smtClean="0"/>
              <a:t>3,4,5</a:t>
            </a:r>
            <a:endParaRPr lang="en-US" sz="2400" b="0" dirty="0" smtClean="0"/>
          </a:p>
          <a:p>
            <a:r>
              <a:rPr lang="en-US" sz="2400" b="0" dirty="0" smtClean="0"/>
              <a:t>Negative body image in both men and women</a:t>
            </a:r>
            <a:r>
              <a:rPr lang="en-US" sz="2400" b="0" baseline="30000" dirty="0" smtClean="0"/>
              <a:t>6&amp;7</a:t>
            </a:r>
            <a:endParaRPr lang="en-US" sz="2400" b="0" dirty="0"/>
          </a:p>
        </p:txBody>
      </p:sp>
    </p:spTree>
    <p:extLst>
      <p:ext uri="{BB962C8B-B14F-4D97-AF65-F5344CB8AC3E}">
        <p14:creationId xmlns:p14="http://schemas.microsoft.com/office/powerpoint/2010/main" val="11889291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0"/>
            <a:ext cx="9144000" cy="1295400"/>
          </a:xfrm>
        </p:spPr>
        <p:txBody>
          <a:bodyPr/>
          <a:lstStyle/>
          <a:p>
            <a:pPr algn="ctr" eaLnBrk="1" hangingPunct="1"/>
            <a:r>
              <a:rPr lang="en-US" altLang="en-US" b="1" dirty="0" smtClean="0"/>
              <a:t>Adolescent Brain Molding</a:t>
            </a:r>
          </a:p>
        </p:txBody>
      </p:sp>
      <p:sp>
        <p:nvSpPr>
          <p:cNvPr id="30723" name="Rectangle 3"/>
          <p:cNvSpPr>
            <a:spLocks noGrp="1" noChangeArrowheads="1"/>
          </p:cNvSpPr>
          <p:nvPr>
            <p:ph idx="1"/>
          </p:nvPr>
        </p:nvSpPr>
        <p:spPr>
          <a:xfrm>
            <a:off x="1143000" y="1696244"/>
            <a:ext cx="8001000" cy="4648200"/>
          </a:xfrm>
        </p:spPr>
        <p:txBody>
          <a:bodyPr/>
          <a:lstStyle/>
          <a:p>
            <a:pPr eaLnBrk="1" hangingPunct="1">
              <a:defRPr/>
            </a:pPr>
            <a:endParaRPr lang="en-US" dirty="0" smtClean="0"/>
          </a:p>
          <a:p>
            <a:pPr eaLnBrk="1" hangingPunct="1">
              <a:defRPr/>
            </a:pPr>
            <a:r>
              <a:rPr lang="en-US" sz="2400" b="0" dirty="0" smtClean="0"/>
              <a:t>We now know that adolescent brains are exquisitely responsive to experiences they are having</a:t>
            </a:r>
          </a:p>
          <a:p>
            <a:pPr marL="0" indent="0" eaLnBrk="1" hangingPunct="1">
              <a:buFontTx/>
              <a:buNone/>
              <a:defRPr/>
            </a:pPr>
            <a:endParaRPr lang="en-US" sz="2400" b="0" dirty="0" smtClean="0"/>
          </a:p>
          <a:p>
            <a:pPr eaLnBrk="1" hangingPunct="1">
              <a:defRPr/>
            </a:pPr>
            <a:r>
              <a:rPr lang="en-US" sz="2400" b="0" dirty="0" smtClean="0"/>
              <a:t>Their brains are rapidly molding into their adult structure based on their experiences as adolescents and young adults</a:t>
            </a:r>
          </a:p>
          <a:p>
            <a:pPr eaLnBrk="1" hangingPunct="1">
              <a:buFont typeface="Wingdings" panose="05000000000000000000" pitchFamily="2" charset="2"/>
              <a:buNone/>
              <a:defRPr/>
            </a:pPr>
            <a:endParaRPr lang="en-US" dirty="0" smtClean="0"/>
          </a:p>
        </p:txBody>
      </p:sp>
      <p:sp>
        <p:nvSpPr>
          <p:cNvPr id="97284" name="Text Box 4"/>
          <p:cNvSpPr txBox="1">
            <a:spLocks noChangeArrowheads="1"/>
          </p:cNvSpPr>
          <p:nvPr/>
        </p:nvSpPr>
        <p:spPr bwMode="auto">
          <a:xfrm>
            <a:off x="1501775" y="6314599"/>
            <a:ext cx="9683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eaLnBrk="1" hangingPunct="1">
              <a:spcBef>
                <a:spcPct val="0"/>
              </a:spcBef>
              <a:spcAft>
                <a:spcPct val="0"/>
              </a:spcAft>
              <a:buClrTx/>
              <a:buFontTx/>
              <a:buNone/>
            </a:pPr>
            <a:r>
              <a:rPr lang="en-US" altLang="en-US" sz="1200" dirty="0" err="1"/>
              <a:t>Giedd</a:t>
            </a:r>
            <a:r>
              <a:rPr lang="en-US" altLang="en-US" sz="1200" dirty="0"/>
              <a:t> 2005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Today’s Teens</a:t>
            </a:r>
            <a:endParaRPr lang="en-US" dirty="0"/>
          </a:p>
        </p:txBody>
      </p:sp>
      <p:sp>
        <p:nvSpPr>
          <p:cNvPr id="4" name="TextBox 3"/>
          <p:cNvSpPr txBox="1"/>
          <p:nvPr/>
        </p:nvSpPr>
        <p:spPr>
          <a:xfrm>
            <a:off x="2667000" y="5486400"/>
            <a:ext cx="5181600" cy="369332"/>
          </a:xfrm>
          <a:prstGeom prst="rect">
            <a:avLst/>
          </a:prstGeom>
          <a:noFill/>
        </p:spPr>
        <p:txBody>
          <a:bodyPr wrap="square" rtlCol="0">
            <a:spAutoFit/>
          </a:bodyPr>
          <a:lstStyle/>
          <a:p>
            <a:r>
              <a:rPr lang="en-US" dirty="0" smtClean="0"/>
              <a:t>Generation Z, iGen, or Centennials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426" y="1104901"/>
            <a:ext cx="5715974" cy="3771900"/>
          </a:xfrm>
          <a:prstGeom prst="rect">
            <a:avLst/>
          </a:prstGeom>
        </p:spPr>
      </p:pic>
    </p:spTree>
    <p:extLst>
      <p:ext uri="{BB962C8B-B14F-4D97-AF65-F5344CB8AC3E}">
        <p14:creationId xmlns:p14="http://schemas.microsoft.com/office/powerpoint/2010/main" val="2283045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1219199" y="304800"/>
            <a:ext cx="7924801" cy="1371600"/>
          </a:xfrm>
        </p:spPr>
        <p:txBody>
          <a:bodyPr/>
          <a:lstStyle/>
          <a:p>
            <a:pPr algn="ctr" eaLnBrk="1" hangingPunct="1"/>
            <a:r>
              <a:rPr lang="en-US" b="1" dirty="0" smtClean="0"/>
              <a:t>Remember: Two Brain Events Occur with Sexual Experience</a:t>
            </a:r>
          </a:p>
        </p:txBody>
      </p:sp>
      <p:sp>
        <p:nvSpPr>
          <p:cNvPr id="95234" name="Rectangle 3"/>
          <p:cNvSpPr>
            <a:spLocks noGrp="1" noChangeArrowheads="1"/>
          </p:cNvSpPr>
          <p:nvPr>
            <p:ph type="body" idx="1"/>
          </p:nvPr>
        </p:nvSpPr>
        <p:spPr>
          <a:xfrm>
            <a:off x="1219200" y="1981200"/>
            <a:ext cx="7467600" cy="2514600"/>
          </a:xfrm>
        </p:spPr>
        <p:txBody>
          <a:bodyPr/>
          <a:lstStyle/>
          <a:p>
            <a:pPr eaLnBrk="1" hangingPunct="1">
              <a:spcBef>
                <a:spcPct val="0"/>
              </a:spcBef>
              <a:spcAft>
                <a:spcPct val="40000"/>
              </a:spcAft>
              <a:buFont typeface="Arial" panose="020B0604020202020204" pitchFamily="34" charset="0"/>
              <a:buChar char="•"/>
            </a:pPr>
            <a:r>
              <a:rPr lang="en-US" sz="2400" b="0" dirty="0" smtClean="0"/>
              <a:t>Desire for repetition of sex acts ( can lead to addiction) </a:t>
            </a:r>
          </a:p>
          <a:p>
            <a:pPr eaLnBrk="1" hangingPunct="1">
              <a:spcBef>
                <a:spcPct val="0"/>
              </a:spcBef>
              <a:spcAft>
                <a:spcPct val="40000"/>
              </a:spcAft>
              <a:buFont typeface="Arial" panose="020B0604020202020204" pitchFamily="34" charset="0"/>
              <a:buChar char="•"/>
            </a:pPr>
            <a:endParaRPr lang="en-US" sz="2400" b="0" dirty="0" smtClean="0"/>
          </a:p>
          <a:p>
            <a:pPr eaLnBrk="1" hangingPunct="1">
              <a:spcBef>
                <a:spcPct val="0"/>
              </a:spcBef>
              <a:spcAft>
                <a:spcPct val="40000"/>
              </a:spcAft>
              <a:buFont typeface="Arial" panose="020B0604020202020204" pitchFamily="34" charset="0"/>
              <a:buChar char="•"/>
            </a:pPr>
            <a:r>
              <a:rPr lang="en-US" sz="2400" b="0" dirty="0" smtClean="0"/>
              <a:t>Attachment (bonding) to the sexual partner</a:t>
            </a:r>
          </a:p>
          <a:p>
            <a:pPr eaLnBrk="1" hangingPunct="1">
              <a:spcBef>
                <a:spcPct val="0"/>
              </a:spcBef>
              <a:spcAft>
                <a:spcPct val="40000"/>
              </a:spcAft>
            </a:pPr>
            <a:endParaRPr lang="en-US" dirty="0" smtClean="0"/>
          </a:p>
        </p:txBody>
      </p:sp>
    </p:spTree>
    <p:extLst>
      <p:ext uri="{BB962C8B-B14F-4D97-AF65-F5344CB8AC3E}">
        <p14:creationId xmlns:p14="http://schemas.microsoft.com/office/powerpoint/2010/main" val="371629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algn="ctr" eaLnBrk="1" hangingPunct="1"/>
            <a:r>
              <a:rPr lang="en-US" b="1" dirty="0" smtClean="0"/>
              <a:t>Bonding Happens During Close Physical Contact</a:t>
            </a:r>
          </a:p>
        </p:txBody>
      </p:sp>
      <p:sp>
        <p:nvSpPr>
          <p:cNvPr id="97282" name="Rectangle 3"/>
          <p:cNvSpPr>
            <a:spLocks noGrp="1" noChangeArrowheads="1"/>
          </p:cNvSpPr>
          <p:nvPr>
            <p:ph type="body" idx="1"/>
          </p:nvPr>
        </p:nvSpPr>
        <p:spPr>
          <a:xfrm>
            <a:off x="1143000" y="1752600"/>
            <a:ext cx="8001000" cy="4281487"/>
          </a:xfrm>
        </p:spPr>
        <p:txBody>
          <a:bodyPr/>
          <a:lstStyle/>
          <a:p>
            <a:pPr eaLnBrk="1" hangingPunct="1"/>
            <a:r>
              <a:rPr lang="en-US" sz="2400" dirty="0" smtClean="0"/>
              <a:t>When two people have repeated skin-to-skin contact, their brains release oxytocin and vasopressin</a:t>
            </a:r>
          </a:p>
          <a:p>
            <a:pPr marL="800100" lvl="1" indent="-342900" eaLnBrk="1" hangingPunct="1"/>
            <a:r>
              <a:rPr lang="en-US" sz="2400" dirty="0" smtClean="0"/>
              <a:t>Female brains react strongly to oxytocin</a:t>
            </a:r>
          </a:p>
          <a:p>
            <a:pPr marL="800100" lvl="1" indent="-342900" eaLnBrk="1" hangingPunct="1"/>
            <a:r>
              <a:rPr lang="en-US" sz="2400" dirty="0" smtClean="0"/>
              <a:t>Male brains react strongly to vasopressin</a:t>
            </a:r>
          </a:p>
          <a:p>
            <a:pPr eaLnBrk="1" hangingPunct="1"/>
            <a:r>
              <a:rPr lang="en-US" sz="2400" dirty="0" smtClean="0"/>
              <a:t>These neuro-hormones promote bonding</a:t>
            </a:r>
            <a:endParaRPr kumimoji="1" lang="en-US" sz="2400" dirty="0" smtClean="0"/>
          </a:p>
          <a:p>
            <a:pPr marL="800100" lvl="1" indent="-342900" eaLnBrk="1" hangingPunct="1"/>
            <a:r>
              <a:rPr kumimoji="1" lang="en-US" sz="2400" dirty="0" smtClean="0"/>
              <a:t>may strengthen marriages and families </a:t>
            </a:r>
          </a:p>
          <a:p>
            <a:pPr marL="800100" lvl="1" indent="-342900" eaLnBrk="1" hangingPunct="1"/>
            <a:r>
              <a:rPr kumimoji="1" lang="en-US" sz="2400" dirty="0" smtClean="0"/>
              <a:t>mother-child  </a:t>
            </a:r>
          </a:p>
          <a:p>
            <a:pPr eaLnBrk="1" hangingPunct="1"/>
            <a:endParaRPr kumimoji="1" lang="en-US" sz="30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295400" y="152400"/>
            <a:ext cx="7848600" cy="1524000"/>
          </a:xfrm>
        </p:spPr>
        <p:txBody>
          <a:bodyPr/>
          <a:lstStyle/>
          <a:p>
            <a:pPr algn="ctr"/>
            <a:r>
              <a:rPr lang="en-US" altLang="en-US" b="1" dirty="0" smtClean="0"/>
              <a:t>Oxytocin </a:t>
            </a:r>
            <a:r>
              <a:rPr lang="en-US" altLang="en-US" b="1" dirty="0"/>
              <a:t>Impact</a:t>
            </a:r>
            <a:endParaRPr lang="en-US" altLang="en-US" sz="4000" b="1" dirty="0" smtClean="0">
              <a:solidFill>
                <a:srgbClr val="AC0000"/>
              </a:solidFill>
            </a:endParaRPr>
          </a:p>
        </p:txBody>
      </p:sp>
      <p:sp>
        <p:nvSpPr>
          <p:cNvPr id="47107" name="Rectangle 3"/>
          <p:cNvSpPr>
            <a:spLocks noChangeArrowheads="1"/>
          </p:cNvSpPr>
          <p:nvPr/>
        </p:nvSpPr>
        <p:spPr bwMode="auto">
          <a:xfrm>
            <a:off x="685800" y="1905000"/>
            <a:ext cx="8001000" cy="288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10000"/>
              </a:spcBef>
              <a:spcAft>
                <a:spcPct val="10000"/>
              </a:spcAft>
              <a:buClr>
                <a:srgbClr val="1B3FA5"/>
              </a:buClr>
              <a:buChar char="•"/>
              <a:tabLst>
                <a:tab pos="174625" algn="l"/>
                <a:tab pos="465138" algn="l"/>
                <a:tab pos="739775" algn="l"/>
                <a:tab pos="1538288" algn="l"/>
                <a:tab pos="1995488" algn="l"/>
              </a:tabLst>
              <a:defRPr sz="2800">
                <a:solidFill>
                  <a:schemeClr val="tx1"/>
                </a:solidFill>
                <a:latin typeface="Arial" panose="020B0604020202020204" pitchFamily="34" charset="0"/>
              </a:defRPr>
            </a:lvl1pPr>
            <a:lvl2pPr>
              <a:spcBef>
                <a:spcPct val="10000"/>
              </a:spcBef>
              <a:spcAft>
                <a:spcPct val="10000"/>
              </a:spcAft>
              <a:buClr>
                <a:srgbClr val="1B3FA5"/>
              </a:buClr>
              <a:buChar char="–"/>
              <a:tabLst>
                <a:tab pos="174625" algn="l"/>
                <a:tab pos="465138" algn="l"/>
                <a:tab pos="739775" algn="l"/>
                <a:tab pos="1538288" algn="l"/>
                <a:tab pos="1995488" algn="l"/>
              </a:tabLst>
              <a:defRPr sz="2800">
                <a:solidFill>
                  <a:schemeClr val="tx1"/>
                </a:solidFill>
                <a:latin typeface="Arial" panose="020B0604020202020204" pitchFamily="34" charset="0"/>
              </a:defRPr>
            </a:lvl2pPr>
            <a:lvl3pPr marL="1143000" indent="-228600">
              <a:spcBef>
                <a:spcPct val="10000"/>
              </a:spcBef>
              <a:spcAft>
                <a:spcPct val="10000"/>
              </a:spcAft>
              <a:buClr>
                <a:srgbClr val="1B3FA5"/>
              </a:buClr>
              <a:buSzPct val="130000"/>
              <a:buFont typeface="Arial" panose="020B0604020202020204" pitchFamily="34" charset="0"/>
              <a:buChar char="◦"/>
              <a:tabLst>
                <a:tab pos="174625" algn="l"/>
                <a:tab pos="465138" algn="l"/>
                <a:tab pos="739775" algn="l"/>
                <a:tab pos="1538288" algn="l"/>
                <a:tab pos="1995488" algn="l"/>
              </a:tabLst>
              <a:defRPr sz="2600">
                <a:solidFill>
                  <a:schemeClr val="tx1"/>
                </a:solidFill>
                <a:latin typeface="Arial" panose="020B0604020202020204" pitchFamily="34" charset="0"/>
              </a:defRPr>
            </a:lvl3pPr>
            <a:lvl4pPr marL="1600200" indent="-228600">
              <a:spcBef>
                <a:spcPct val="10000"/>
              </a:spcBef>
              <a:spcAft>
                <a:spcPct val="10000"/>
              </a:spcAft>
              <a:buClr>
                <a:srgbClr val="1B3FA5"/>
              </a:buClr>
              <a:buChar char="–"/>
              <a:tabLst>
                <a:tab pos="174625" algn="l"/>
                <a:tab pos="465138" algn="l"/>
                <a:tab pos="739775" algn="l"/>
                <a:tab pos="1538288" algn="l"/>
                <a:tab pos="1995488" algn="l"/>
              </a:tabLst>
              <a:defRPr sz="2600">
                <a:solidFill>
                  <a:schemeClr val="tx1"/>
                </a:solidFill>
                <a:latin typeface="Arial" panose="020B0604020202020204" pitchFamily="34" charset="0"/>
              </a:defRPr>
            </a:lvl4pPr>
            <a:lvl5pPr marL="2057400" indent="-228600">
              <a:spcBef>
                <a:spcPct val="10000"/>
              </a:spcBef>
              <a:spcAft>
                <a:spcPct val="10000"/>
              </a:spcAft>
              <a:buClr>
                <a:srgbClr val="1B3FA5"/>
              </a:buClr>
              <a:buChar char="»"/>
              <a:tabLst>
                <a:tab pos="174625" algn="l"/>
                <a:tab pos="465138" algn="l"/>
                <a:tab pos="739775" algn="l"/>
                <a:tab pos="1538288" algn="l"/>
                <a:tab pos="1995488" algn="l"/>
              </a:tabLst>
              <a:defRPr sz="2600">
                <a:solidFill>
                  <a:schemeClr val="tx1"/>
                </a:solidFill>
                <a:latin typeface="Arial" panose="020B0604020202020204" pitchFamily="34" charset="0"/>
              </a:defRPr>
            </a:lvl5pPr>
            <a:lvl6pPr marL="2514600" indent="-228600" fontAlgn="base">
              <a:spcBef>
                <a:spcPct val="10000"/>
              </a:spcBef>
              <a:spcAft>
                <a:spcPct val="10000"/>
              </a:spcAft>
              <a:buClr>
                <a:srgbClr val="1B3FA5"/>
              </a:buClr>
              <a:buChar char="»"/>
              <a:tabLst>
                <a:tab pos="174625" algn="l"/>
                <a:tab pos="465138" algn="l"/>
                <a:tab pos="739775" algn="l"/>
                <a:tab pos="1538288" algn="l"/>
                <a:tab pos="1995488" algn="l"/>
              </a:tabLst>
              <a:defRPr sz="2600">
                <a:solidFill>
                  <a:schemeClr val="tx1"/>
                </a:solidFill>
                <a:latin typeface="Arial" panose="020B0604020202020204" pitchFamily="34" charset="0"/>
              </a:defRPr>
            </a:lvl6pPr>
            <a:lvl7pPr marL="2971800" indent="-228600" fontAlgn="base">
              <a:spcBef>
                <a:spcPct val="10000"/>
              </a:spcBef>
              <a:spcAft>
                <a:spcPct val="10000"/>
              </a:spcAft>
              <a:buClr>
                <a:srgbClr val="1B3FA5"/>
              </a:buClr>
              <a:buChar char="»"/>
              <a:tabLst>
                <a:tab pos="174625" algn="l"/>
                <a:tab pos="465138" algn="l"/>
                <a:tab pos="739775" algn="l"/>
                <a:tab pos="1538288" algn="l"/>
                <a:tab pos="1995488" algn="l"/>
              </a:tabLst>
              <a:defRPr sz="2600">
                <a:solidFill>
                  <a:schemeClr val="tx1"/>
                </a:solidFill>
                <a:latin typeface="Arial" panose="020B0604020202020204" pitchFamily="34" charset="0"/>
              </a:defRPr>
            </a:lvl7pPr>
            <a:lvl8pPr marL="3429000" indent="-228600" fontAlgn="base">
              <a:spcBef>
                <a:spcPct val="10000"/>
              </a:spcBef>
              <a:spcAft>
                <a:spcPct val="10000"/>
              </a:spcAft>
              <a:buClr>
                <a:srgbClr val="1B3FA5"/>
              </a:buClr>
              <a:buChar char="»"/>
              <a:tabLst>
                <a:tab pos="174625" algn="l"/>
                <a:tab pos="465138" algn="l"/>
                <a:tab pos="739775" algn="l"/>
                <a:tab pos="1538288" algn="l"/>
                <a:tab pos="1995488" algn="l"/>
              </a:tabLst>
              <a:defRPr sz="2600">
                <a:solidFill>
                  <a:schemeClr val="tx1"/>
                </a:solidFill>
                <a:latin typeface="Arial" panose="020B0604020202020204" pitchFamily="34" charset="0"/>
              </a:defRPr>
            </a:lvl8pPr>
            <a:lvl9pPr marL="3886200" indent="-228600" fontAlgn="base">
              <a:spcBef>
                <a:spcPct val="10000"/>
              </a:spcBef>
              <a:spcAft>
                <a:spcPct val="10000"/>
              </a:spcAft>
              <a:buClr>
                <a:srgbClr val="1B3FA5"/>
              </a:buClr>
              <a:buChar char="»"/>
              <a:tabLst>
                <a:tab pos="174625" algn="l"/>
                <a:tab pos="465138" algn="l"/>
                <a:tab pos="739775" algn="l"/>
                <a:tab pos="1538288" algn="l"/>
                <a:tab pos="1995488" algn="l"/>
              </a:tabLst>
              <a:defRPr sz="2600">
                <a:solidFill>
                  <a:schemeClr val="tx1"/>
                </a:solidFill>
                <a:latin typeface="Arial" panose="020B0604020202020204" pitchFamily="34" charset="0"/>
              </a:defRPr>
            </a:lvl9pPr>
          </a:lstStyle>
          <a:p>
            <a:pPr marL="457200" indent="-457200">
              <a:spcBef>
                <a:spcPct val="0"/>
              </a:spcBef>
              <a:spcAft>
                <a:spcPct val="0"/>
              </a:spcAft>
              <a:buClr>
                <a:schemeClr val="tx1"/>
              </a:buClr>
              <a:defRPr/>
            </a:pPr>
            <a:r>
              <a:rPr kumimoji="1" lang="en-US" sz="2400" dirty="0" smtClean="0">
                <a:latin typeface="+mn-lt"/>
              </a:rPr>
              <a:t>Even if you don’t particularly feel attracted to someone, if you have enough orgasms with them oxytocin may cause strong emotional attachments.</a:t>
            </a:r>
          </a:p>
          <a:p>
            <a:pPr>
              <a:spcBef>
                <a:spcPct val="0"/>
              </a:spcBef>
              <a:spcAft>
                <a:spcPct val="0"/>
              </a:spcAft>
              <a:buClr>
                <a:schemeClr val="tx1"/>
              </a:buClr>
              <a:buFontTx/>
              <a:buNone/>
              <a:defRPr/>
            </a:pPr>
            <a:endParaRPr kumimoji="1" lang="en-US" sz="2400" dirty="0" smtClean="0">
              <a:latin typeface="+mn-lt"/>
            </a:endParaRPr>
          </a:p>
          <a:p>
            <a:pPr marL="457200" indent="-457200">
              <a:spcBef>
                <a:spcPct val="0"/>
              </a:spcBef>
              <a:spcAft>
                <a:spcPct val="0"/>
              </a:spcAft>
              <a:buClr>
                <a:schemeClr val="tx1"/>
              </a:buClr>
              <a:defRPr/>
            </a:pPr>
            <a:r>
              <a:rPr kumimoji="1" lang="en-US" sz="2400" dirty="0" smtClean="0">
                <a:latin typeface="+mn-lt"/>
              </a:rPr>
              <a:t>Oxytocin can produce an “involuntary chemical commitment” for cohabiting couples, even if their minds have set boundaries.</a:t>
            </a:r>
          </a:p>
          <a:p>
            <a:pPr>
              <a:spcBef>
                <a:spcPct val="0"/>
              </a:spcBef>
              <a:spcAft>
                <a:spcPct val="0"/>
              </a:spcAft>
              <a:buClr>
                <a:srgbClr val="000066"/>
              </a:buClr>
              <a:buFont typeface="Wingdings" panose="05000000000000000000" pitchFamily="2" charset="2"/>
              <a:buNone/>
              <a:defRPr/>
            </a:pPr>
            <a:endParaRPr kumimoji="1" lang="en-US" sz="2000" baseline="38000" dirty="0"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219200" y="6553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10000"/>
              </a:spcBef>
              <a:spcAft>
                <a:spcPct val="10000"/>
              </a:spcAft>
              <a:buClr>
                <a:srgbClr val="1B3FA5"/>
              </a:buClr>
              <a:buChar char="•"/>
              <a:defRPr sz="2800">
                <a:solidFill>
                  <a:schemeClr val="tx1"/>
                </a:solidFill>
                <a:latin typeface="Arial" charset="0"/>
              </a:defRPr>
            </a:lvl1pPr>
            <a:lvl2pPr marL="11430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lvl="1">
              <a:spcBef>
                <a:spcPct val="0"/>
              </a:spcBef>
              <a:spcAft>
                <a:spcPct val="0"/>
              </a:spcAft>
              <a:buClr>
                <a:srgbClr val="000066"/>
              </a:buClr>
              <a:buFont typeface="Wingdings" pitchFamily="2" charset="2"/>
              <a:buNone/>
            </a:pPr>
            <a:r>
              <a:rPr kumimoji="1" lang="en-US" altLang="en-US" sz="1400" dirty="0">
                <a:solidFill>
                  <a:srgbClr val="000000"/>
                </a:solidFill>
                <a:latin typeface="Arial Narrow" pitchFamily="34" charset="0"/>
              </a:rPr>
              <a:t>Morse, JR. 2006.</a:t>
            </a:r>
          </a:p>
        </p:txBody>
      </p:sp>
      <p:sp>
        <p:nvSpPr>
          <p:cNvPr id="68611" name="Rectangle 3"/>
          <p:cNvSpPr>
            <a:spLocks noGrp="1" noChangeArrowheads="1"/>
          </p:cNvSpPr>
          <p:nvPr>
            <p:ph type="title"/>
          </p:nvPr>
        </p:nvSpPr>
        <p:spPr>
          <a:xfrm>
            <a:off x="1219200" y="7938"/>
            <a:ext cx="7924800" cy="1143000"/>
          </a:xfrm>
        </p:spPr>
        <p:txBody>
          <a:bodyPr/>
          <a:lstStyle/>
          <a:p>
            <a:pPr algn="ctr" eaLnBrk="1" hangingPunct="1"/>
            <a:r>
              <a:rPr lang="en-US" altLang="en-US" b="1" dirty="0" smtClean="0"/>
              <a:t>Oxytocin &amp; Vasopressin Impact</a:t>
            </a:r>
          </a:p>
        </p:txBody>
      </p:sp>
      <p:sp>
        <p:nvSpPr>
          <p:cNvPr id="68612" name="Rectangle 4"/>
          <p:cNvSpPr>
            <a:spLocks noGrp="1" noChangeArrowheads="1"/>
          </p:cNvSpPr>
          <p:nvPr>
            <p:ph idx="1"/>
          </p:nvPr>
        </p:nvSpPr>
        <p:spPr>
          <a:xfrm>
            <a:off x="1219200" y="1798638"/>
            <a:ext cx="7924800" cy="4525962"/>
          </a:xfrm>
        </p:spPr>
        <p:txBody>
          <a:bodyPr/>
          <a:lstStyle/>
          <a:p>
            <a:pPr eaLnBrk="1" hangingPunct="1"/>
            <a:r>
              <a:rPr kumimoji="1" lang="en-US" altLang="en-US" sz="2400" b="0" dirty="0" smtClean="0"/>
              <a:t>“Bonding hormones help explain the remarkable propensity of battered women to return to the very men who abused them.  Our hormonal response to touch, to sex, and to proximity is so powerful it can trump our better judgment about what is truly in our interests.”</a:t>
            </a:r>
          </a:p>
          <a:p>
            <a:pPr marL="0" indent="0" eaLnBrk="1" hangingPunct="1">
              <a:buNone/>
            </a:pPr>
            <a:endParaRPr kumimoji="1" lang="en-US" altLang="en-US" sz="2400" b="0" dirty="0" smtClean="0"/>
          </a:p>
          <a:p>
            <a:pPr eaLnBrk="1" hangingPunct="1"/>
            <a:r>
              <a:rPr kumimoji="1" lang="en-US" altLang="en-US" sz="2400" b="0" dirty="0" smtClean="0"/>
              <a:t>To a lesser extent vasopressin seems to have the same impact on men</a:t>
            </a:r>
          </a:p>
          <a:p>
            <a:pPr marL="0" indent="0" eaLnBrk="1" hangingPunct="1">
              <a:buNone/>
            </a:pPr>
            <a:endParaRPr lang="en-US" altLang="en-US" dirty="0" smtClean="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230630" y="152400"/>
            <a:ext cx="7924800" cy="1143000"/>
          </a:xfrm>
        </p:spPr>
        <p:txBody>
          <a:bodyPr/>
          <a:lstStyle/>
          <a:p>
            <a:pPr algn="ctr" eaLnBrk="1" hangingPunct="1"/>
            <a:r>
              <a:rPr lang="en-US" altLang="en-US" dirty="0" smtClean="0"/>
              <a:t>Fundamental Understanding of Brain Function – Brain “Molding”</a:t>
            </a:r>
          </a:p>
        </p:txBody>
      </p:sp>
      <p:sp>
        <p:nvSpPr>
          <p:cNvPr id="84995" name="Rectangle 5"/>
          <p:cNvSpPr>
            <a:spLocks noGrp="1" noChangeArrowheads="1"/>
          </p:cNvSpPr>
          <p:nvPr>
            <p:ph idx="1"/>
          </p:nvPr>
        </p:nvSpPr>
        <p:spPr>
          <a:xfrm>
            <a:off x="1074420" y="1600200"/>
            <a:ext cx="8069580" cy="4525963"/>
          </a:xfrm>
        </p:spPr>
        <p:txBody>
          <a:bodyPr>
            <a:normAutofit/>
          </a:bodyPr>
          <a:lstStyle/>
          <a:p>
            <a:pPr eaLnBrk="1" hangingPunct="1"/>
            <a:r>
              <a:rPr lang="en-US" altLang="en-US" sz="2400" dirty="0" smtClean="0"/>
              <a:t>Life experience causes synapses to live and strengthen or wither and die</a:t>
            </a:r>
          </a:p>
          <a:p>
            <a:pPr eaLnBrk="1" hangingPunct="1"/>
            <a:r>
              <a:rPr lang="en-US" altLang="en-US" sz="2400" dirty="0" smtClean="0"/>
              <a:t>This process “molds” the brain until the brain “sets” in its adult form</a:t>
            </a:r>
          </a:p>
          <a:p>
            <a:pPr eaLnBrk="1" hangingPunct="1"/>
            <a:r>
              <a:rPr lang="en-US" altLang="en-US" sz="2400" dirty="0" smtClean="0"/>
              <a:t>This final brain structure then guides our thoughts and behavior in the future</a:t>
            </a:r>
          </a:p>
          <a:p>
            <a:pPr eaLnBrk="1" hangingPunct="1"/>
            <a:r>
              <a:rPr lang="en-US" altLang="en-US" sz="2400" dirty="0" smtClean="0"/>
              <a:t>The brain is actually somewhat “plastic” until death but unhealthy molding can take years to change </a:t>
            </a:r>
          </a:p>
        </p:txBody>
      </p:sp>
      <p:sp>
        <p:nvSpPr>
          <p:cNvPr id="84996" name="Text Box 4"/>
          <p:cNvSpPr txBox="1">
            <a:spLocks noChangeArrowheads="1"/>
          </p:cNvSpPr>
          <p:nvPr/>
        </p:nvSpPr>
        <p:spPr bwMode="auto">
          <a:xfrm>
            <a:off x="1524000" y="6477000"/>
            <a:ext cx="3221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algn="r" eaLnBrk="1" hangingPunct="1">
              <a:spcBef>
                <a:spcPct val="0"/>
              </a:spcBef>
              <a:spcAft>
                <a:spcPct val="0"/>
              </a:spcAft>
              <a:buClrTx/>
              <a:buFontTx/>
              <a:buNone/>
            </a:pPr>
            <a:r>
              <a:rPr lang="en-US" altLang="en-US" sz="1400" dirty="0">
                <a:solidFill>
                  <a:srgbClr val="000000"/>
                </a:solidFill>
                <a:latin typeface="Arial Narrow" pitchFamily="34" charset="0"/>
              </a:rPr>
              <a:t>Weinberger, et al. The Adolescent Brain, 2005.</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447800" y="6215380"/>
            <a:ext cx="34671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a:spcBef>
                <a:spcPct val="0"/>
              </a:spcBef>
              <a:spcAft>
                <a:spcPct val="0"/>
              </a:spcAft>
              <a:buClrTx/>
              <a:buFontTx/>
              <a:buNone/>
            </a:pPr>
            <a:r>
              <a:rPr lang="en-US" altLang="en-US" sz="1400" dirty="0">
                <a:latin typeface="Arial Narrow" pitchFamily="34" charset="0"/>
              </a:rPr>
              <a:t>1.  Sex in America. 1994</a:t>
            </a:r>
          </a:p>
          <a:p>
            <a:pPr>
              <a:spcBef>
                <a:spcPct val="0"/>
              </a:spcBef>
              <a:spcAft>
                <a:spcPct val="0"/>
              </a:spcAft>
              <a:buClrTx/>
              <a:buFontTx/>
              <a:buNone/>
            </a:pPr>
            <a:r>
              <a:rPr lang="en-US" altLang="en-US" sz="1400" dirty="0">
                <a:latin typeface="Arial Narrow" pitchFamily="34" charset="0"/>
              </a:rPr>
              <a:t>2.  Weinberger, et. al.  The Adolescent Brain, 1999</a:t>
            </a:r>
          </a:p>
        </p:txBody>
      </p:sp>
      <p:sp>
        <p:nvSpPr>
          <p:cNvPr id="89091" name="Rectangle 3"/>
          <p:cNvSpPr>
            <a:spLocks noGrp="1" noChangeArrowheads="1"/>
          </p:cNvSpPr>
          <p:nvPr>
            <p:ph type="title"/>
          </p:nvPr>
        </p:nvSpPr>
        <p:spPr/>
        <p:txBody>
          <a:bodyPr/>
          <a:lstStyle/>
          <a:p>
            <a:pPr algn="ctr" eaLnBrk="1" hangingPunct="1"/>
            <a:r>
              <a:rPr lang="en-US" altLang="en-US" dirty="0" smtClean="0"/>
              <a:t>Unhealthy Brain Molding</a:t>
            </a:r>
          </a:p>
        </p:txBody>
      </p:sp>
      <p:sp>
        <p:nvSpPr>
          <p:cNvPr id="35844" name="Rectangle 4"/>
          <p:cNvSpPr>
            <a:spLocks noGrp="1" noChangeArrowheads="1"/>
          </p:cNvSpPr>
          <p:nvPr>
            <p:ph type="body" idx="1"/>
          </p:nvPr>
        </p:nvSpPr>
        <p:spPr>
          <a:xfrm>
            <a:off x="838200" y="1447800"/>
            <a:ext cx="7520940" cy="3579849"/>
          </a:xfrm>
        </p:spPr>
        <p:txBody>
          <a:bodyPr/>
          <a:lstStyle/>
          <a:p>
            <a:pPr eaLnBrk="1" hangingPunct="1">
              <a:defRPr/>
            </a:pPr>
            <a:r>
              <a:rPr lang="en-US" altLang="en-US" sz="2400" dirty="0" smtClean="0"/>
              <a:t>When adolescents and young adults begin having sex they usually begin a pattern of hook-up, break-up, hook-up</a:t>
            </a:r>
            <a:r>
              <a:rPr lang="en-US" altLang="en-US" sz="2400" baseline="30000" dirty="0" smtClean="0"/>
              <a:t>1</a:t>
            </a:r>
          </a:p>
          <a:p>
            <a:pPr marL="352425" indent="0" eaLnBrk="1" hangingPunct="1">
              <a:buFontTx/>
              <a:buNone/>
              <a:defRPr/>
            </a:pPr>
            <a:endParaRPr lang="en-US" altLang="en-US" sz="2400" baseline="30000" dirty="0" smtClean="0"/>
          </a:p>
          <a:p>
            <a:pPr eaLnBrk="1" hangingPunct="1">
              <a:defRPr/>
            </a:pPr>
            <a:r>
              <a:rPr lang="en-US" altLang="en-US" sz="2400" dirty="0" smtClean="0"/>
              <a:t>This pattern of behavior repeated over and over again may cause the “final” brain molding to accept that behavior as “who I am “ &amp; “what I do”</a:t>
            </a:r>
            <a:r>
              <a:rPr lang="en-US" altLang="en-US" sz="2400" baseline="30000" dirty="0" smtClean="0"/>
              <a:t>2</a:t>
            </a:r>
          </a:p>
          <a:p>
            <a:pPr eaLnBrk="1" hangingPunct="1">
              <a:buFontTx/>
              <a:buNone/>
              <a:defRPr/>
            </a:pPr>
            <a:endParaRPr lang="en-US" altLang="en-US"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0"/>
            <a:ext cx="9144000" cy="1417638"/>
          </a:xfrm>
        </p:spPr>
        <p:txBody>
          <a:bodyPr/>
          <a:lstStyle/>
          <a:p>
            <a:pPr algn="ctr" eaLnBrk="1" hangingPunct="1"/>
            <a:r>
              <a:rPr lang="en-US" altLang="en-US" smtClean="0"/>
              <a:t>Unhealthy Brain Molding</a:t>
            </a:r>
          </a:p>
        </p:txBody>
      </p:sp>
      <p:sp>
        <p:nvSpPr>
          <p:cNvPr id="51203" name="Rectangle 3"/>
          <p:cNvSpPr>
            <a:spLocks noGrp="1" noChangeArrowheads="1"/>
          </p:cNvSpPr>
          <p:nvPr>
            <p:ph idx="1"/>
          </p:nvPr>
        </p:nvSpPr>
        <p:spPr>
          <a:xfrm>
            <a:off x="1066800" y="1066800"/>
            <a:ext cx="7905750" cy="4525962"/>
          </a:xfrm>
        </p:spPr>
        <p:txBody>
          <a:bodyPr/>
          <a:lstStyle/>
          <a:p>
            <a:pPr eaLnBrk="1" hangingPunct="1">
              <a:defRPr/>
            </a:pPr>
            <a:r>
              <a:rPr lang="en-US" sz="2400" dirty="0" smtClean="0"/>
              <a:t>Brain molding that results in incomplete or unhealthy attachment is a threat to one’s emotional and physical health.</a:t>
            </a:r>
          </a:p>
          <a:p>
            <a:pPr eaLnBrk="1" hangingPunct="1">
              <a:defRPr/>
            </a:pPr>
            <a:r>
              <a:rPr lang="en-US" sz="2400" dirty="0" smtClean="0"/>
              <a:t>The more sex partners we have, the more our innate attachment ability is threatened</a:t>
            </a:r>
            <a:r>
              <a:rPr lang="en-US" sz="2400" baseline="30000" dirty="0" smtClean="0"/>
              <a:t>1</a:t>
            </a:r>
            <a:r>
              <a:rPr lang="en-US" sz="2400" dirty="0" smtClean="0"/>
              <a:t>.</a:t>
            </a:r>
          </a:p>
          <a:p>
            <a:pPr marL="0" indent="0" eaLnBrk="1" hangingPunct="1">
              <a:buFontTx/>
              <a:buNone/>
              <a:defRPr/>
            </a:pPr>
            <a:endParaRPr lang="en-US" sz="2400" dirty="0" smtClean="0"/>
          </a:p>
          <a:p>
            <a:pPr eaLnBrk="1" hangingPunct="1">
              <a:defRPr/>
            </a:pPr>
            <a:r>
              <a:rPr lang="en-US" sz="2400" dirty="0" smtClean="0"/>
              <a:t>The philosophy that teaches that the sex act can be separated from our emotions, our minds and the rest of what we are as humans is a dangerous threat to our young people.</a:t>
            </a:r>
          </a:p>
          <a:p>
            <a:pPr eaLnBrk="1" hangingPunct="1">
              <a:buFont typeface="Wingdings" panose="05000000000000000000" pitchFamily="2" charset="2"/>
              <a:buNone/>
              <a:defRPr/>
            </a:pPr>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biology of emotions</a:t>
            </a:r>
            <a:endParaRPr lang="en-US" dirty="0"/>
          </a:p>
        </p:txBody>
      </p:sp>
      <p:sp>
        <p:nvSpPr>
          <p:cNvPr id="3" name="Text Placeholder 2"/>
          <p:cNvSpPr>
            <a:spLocks noGrp="1"/>
          </p:cNvSpPr>
          <p:nvPr>
            <p:ph type="body" idx="1"/>
          </p:nvPr>
        </p:nvSpPr>
        <p:spPr/>
        <p:txBody>
          <a:bodyPr/>
          <a:lstStyle/>
          <a:p>
            <a:r>
              <a:rPr lang="en-US" dirty="0" smtClean="0"/>
              <a:t>Understanding teen emotions</a:t>
            </a:r>
            <a:endParaRPr lang="en-US" dirty="0"/>
          </a:p>
        </p:txBody>
      </p:sp>
    </p:spTree>
    <p:extLst>
      <p:ext uri="{BB962C8B-B14F-4D97-AF65-F5344CB8AC3E}">
        <p14:creationId xmlns:p14="http://schemas.microsoft.com/office/powerpoint/2010/main" val="41553751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Amygdala</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650" y="1828800"/>
            <a:ext cx="2952751" cy="1966913"/>
          </a:xfrm>
          <a:prstGeom prst="rect">
            <a:avLst/>
          </a:prstGeom>
        </p:spPr>
      </p:pic>
      <p:sp>
        <p:nvSpPr>
          <p:cNvPr id="4" name="TextBox 3"/>
          <p:cNvSpPr txBox="1"/>
          <p:nvPr/>
        </p:nvSpPr>
        <p:spPr>
          <a:xfrm>
            <a:off x="1143000" y="1600200"/>
            <a:ext cx="4495800" cy="3416320"/>
          </a:xfrm>
          <a:prstGeom prst="rect">
            <a:avLst/>
          </a:prstGeom>
          <a:noFill/>
        </p:spPr>
        <p:txBody>
          <a:bodyPr wrap="square" rtlCol="0">
            <a:spAutoFit/>
          </a:bodyPr>
          <a:lstStyle/>
          <a:p>
            <a:r>
              <a:rPr lang="en-US" dirty="0" smtClean="0"/>
              <a:t>Involved in processing the emotions of</a:t>
            </a:r>
          </a:p>
          <a:p>
            <a:pPr marL="285750" indent="-285750">
              <a:buFont typeface="Arial" panose="020B0604020202020204" pitchFamily="34" charset="0"/>
              <a:buChar char="•"/>
            </a:pPr>
            <a:r>
              <a:rPr lang="en-US" dirty="0" smtClean="0"/>
              <a:t>Fear</a:t>
            </a:r>
          </a:p>
          <a:p>
            <a:pPr marL="285750" indent="-285750">
              <a:buFont typeface="Arial" panose="020B0604020202020204" pitchFamily="34" charset="0"/>
              <a:buChar char="•"/>
            </a:pPr>
            <a:r>
              <a:rPr lang="en-US" dirty="0" smtClean="0"/>
              <a:t>Anger</a:t>
            </a:r>
          </a:p>
          <a:p>
            <a:pPr marL="285750" indent="-285750">
              <a:buFont typeface="Arial" panose="020B0604020202020204" pitchFamily="34" charset="0"/>
              <a:buChar char="•"/>
            </a:pPr>
            <a:r>
              <a:rPr lang="en-US" dirty="0" smtClean="0"/>
              <a:t>Pleasure</a:t>
            </a:r>
          </a:p>
          <a:p>
            <a:endParaRPr lang="en-US" dirty="0" smtClean="0"/>
          </a:p>
          <a:p>
            <a:r>
              <a:rPr lang="en-US" dirty="0" smtClean="0"/>
              <a:t>Responsible for determining what memories are stored and where they are stored.</a:t>
            </a:r>
          </a:p>
          <a:p>
            <a:endParaRPr lang="en-US" dirty="0" smtClean="0"/>
          </a:p>
          <a:p>
            <a:r>
              <a:rPr lang="en-US" dirty="0" smtClean="0"/>
              <a:t>Also involved in hormone secretions</a:t>
            </a:r>
          </a:p>
          <a:p>
            <a:endParaRPr lang="en-US" dirty="0"/>
          </a:p>
          <a:p>
            <a:r>
              <a:rPr lang="en-US" b="1" dirty="0" smtClean="0"/>
              <a:t>Very Active in adolescence</a:t>
            </a:r>
          </a:p>
          <a:p>
            <a:pPr marL="285750" indent="-285750">
              <a:buFont typeface="Arial" panose="020B0604020202020204" pitchFamily="34" charset="0"/>
              <a:buChar char="•"/>
            </a:pPr>
            <a:endParaRPr lang="en-US" dirty="0"/>
          </a:p>
        </p:txBody>
      </p:sp>
      <p:sp>
        <p:nvSpPr>
          <p:cNvPr id="5" name="TextBox 4"/>
          <p:cNvSpPr txBox="1"/>
          <p:nvPr/>
        </p:nvSpPr>
        <p:spPr>
          <a:xfrm>
            <a:off x="3657600" y="5334000"/>
            <a:ext cx="4114800" cy="923330"/>
          </a:xfrm>
          <a:prstGeom prst="rect">
            <a:avLst/>
          </a:prstGeom>
          <a:noFill/>
        </p:spPr>
        <p:txBody>
          <a:bodyPr wrap="square" rtlCol="0">
            <a:spAutoFit/>
          </a:bodyPr>
          <a:lstStyle/>
          <a:p>
            <a:r>
              <a:rPr lang="en-US" dirty="0" smtClean="0">
                <a:solidFill>
                  <a:srgbClr val="FFFFFF"/>
                </a:solidFill>
              </a:rPr>
              <a:t>There are two amygdalae, one situated in the right brain and one in the left brain.</a:t>
            </a:r>
            <a:endParaRPr lang="en-US" dirty="0">
              <a:solidFill>
                <a:srgbClr val="FFFFFF"/>
              </a:solidFill>
            </a:endParaRPr>
          </a:p>
        </p:txBody>
      </p:sp>
    </p:spTree>
    <p:extLst>
      <p:ext uri="{BB962C8B-B14F-4D97-AF65-F5344CB8AC3E}">
        <p14:creationId xmlns:p14="http://schemas.microsoft.com/office/powerpoint/2010/main" val="3383181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Adolescent Emotions</a:t>
            </a:r>
            <a:endParaRPr lang="en-US" dirty="0"/>
          </a:p>
        </p:txBody>
      </p:sp>
      <p:sp>
        <p:nvSpPr>
          <p:cNvPr id="3" name="Content Placeholder 2"/>
          <p:cNvSpPr>
            <a:spLocks noGrp="1"/>
          </p:cNvSpPr>
          <p:nvPr>
            <p:ph idx="1"/>
          </p:nvPr>
        </p:nvSpPr>
        <p:spPr/>
        <p:txBody>
          <a:bodyPr>
            <a:normAutofit/>
          </a:bodyPr>
          <a:lstStyle/>
          <a:p>
            <a:pPr>
              <a:buAutoNum type="arabicPeriod"/>
            </a:pPr>
            <a:r>
              <a:rPr lang="en-US" sz="2000" b="0" dirty="0" smtClean="0"/>
              <a:t>Studies indicate that the process of </a:t>
            </a:r>
            <a:r>
              <a:rPr lang="en-US" sz="2000" b="0" i="1" dirty="0" smtClean="0"/>
              <a:t>regulating </a:t>
            </a:r>
            <a:r>
              <a:rPr lang="en-US" sz="2000" b="0" dirty="0" smtClean="0"/>
              <a:t> emotions in the adolescent brain is a complicated process that is still not well understood.</a:t>
            </a:r>
          </a:p>
          <a:p>
            <a:pPr>
              <a:buAutoNum type="arabicPeriod"/>
            </a:pPr>
            <a:r>
              <a:rPr lang="en-US" sz="2000" b="0" dirty="0" smtClean="0"/>
              <a:t>There seem to be differences in the emotion regulation between females and males.</a:t>
            </a:r>
          </a:p>
          <a:p>
            <a:pPr>
              <a:buAutoNum type="arabicPeriod"/>
            </a:pPr>
            <a:r>
              <a:rPr lang="en-US" sz="2000" b="0" dirty="0" smtClean="0"/>
              <a:t>The “connectivity” of the amygdala and the frontal cortex increases greatly during adolescence, but is not completed.</a:t>
            </a:r>
          </a:p>
          <a:p>
            <a:pPr>
              <a:buAutoNum type="arabicPeriod"/>
            </a:pPr>
            <a:r>
              <a:rPr lang="en-US" sz="2000" b="0" dirty="0" smtClean="0"/>
              <a:t>Adolescents have not fully developed the cross-communication between the regions of the brain that process emotions.</a:t>
            </a:r>
            <a:endParaRPr lang="en-US" sz="2000" b="0" dirty="0"/>
          </a:p>
        </p:txBody>
      </p:sp>
      <p:sp>
        <p:nvSpPr>
          <p:cNvPr id="4" name="TextBox 3"/>
          <p:cNvSpPr txBox="1"/>
          <p:nvPr/>
        </p:nvSpPr>
        <p:spPr>
          <a:xfrm>
            <a:off x="3886200" y="5486400"/>
            <a:ext cx="4114800" cy="923330"/>
          </a:xfrm>
          <a:prstGeom prst="rect">
            <a:avLst/>
          </a:prstGeom>
          <a:noFill/>
        </p:spPr>
        <p:txBody>
          <a:bodyPr wrap="square" rtlCol="0">
            <a:spAutoFit/>
          </a:bodyPr>
          <a:lstStyle/>
          <a:p>
            <a:r>
              <a:rPr lang="en-US" dirty="0" smtClean="0">
                <a:solidFill>
                  <a:srgbClr val="FFFFFF"/>
                </a:solidFill>
              </a:rPr>
              <a:t>More research is needed to fully understand how emotions are developed and processed in the brain.</a:t>
            </a:r>
            <a:endParaRPr lang="en-US" dirty="0">
              <a:solidFill>
                <a:srgbClr val="FFFFFF"/>
              </a:solidFill>
            </a:endParaRPr>
          </a:p>
        </p:txBody>
      </p:sp>
    </p:spTree>
    <p:extLst>
      <p:ext uri="{BB962C8B-B14F-4D97-AF65-F5344CB8AC3E}">
        <p14:creationId xmlns:p14="http://schemas.microsoft.com/office/powerpoint/2010/main" val="234105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Today’s Teens</a:t>
            </a:r>
            <a:endParaRPr lang="en-US" dirty="0"/>
          </a:p>
        </p:txBody>
      </p:sp>
      <p:sp>
        <p:nvSpPr>
          <p:cNvPr id="3" name="Content Placeholder 2"/>
          <p:cNvSpPr>
            <a:spLocks noGrp="1"/>
          </p:cNvSpPr>
          <p:nvPr>
            <p:ph idx="1"/>
          </p:nvPr>
        </p:nvSpPr>
        <p:spPr>
          <a:xfrm>
            <a:off x="838200" y="1600200"/>
            <a:ext cx="7520940" cy="2937972"/>
          </a:xfrm>
        </p:spPr>
        <p:txBody>
          <a:bodyPr>
            <a:noAutofit/>
          </a:bodyPr>
          <a:lstStyle/>
          <a:p>
            <a:pPr>
              <a:buFont typeface="Arial" panose="020B0604020202020204" pitchFamily="34" charset="0"/>
              <a:buChar char="•"/>
            </a:pPr>
            <a:r>
              <a:rPr lang="en-US" sz="2000" dirty="0" smtClean="0"/>
              <a:t>Birth years are 1996 to present</a:t>
            </a:r>
          </a:p>
          <a:p>
            <a:pPr>
              <a:buFont typeface="Arial" panose="020B0604020202020204" pitchFamily="34" charset="0"/>
              <a:buChar char="•"/>
            </a:pPr>
            <a:r>
              <a:rPr lang="en-US" sz="2000" dirty="0" smtClean="0"/>
              <a:t>Do not remember September 11, 2001</a:t>
            </a:r>
          </a:p>
          <a:p>
            <a:pPr>
              <a:buFont typeface="Arial" panose="020B0604020202020204" pitchFamily="34" charset="0"/>
              <a:buChar char="•"/>
            </a:pPr>
            <a:r>
              <a:rPr lang="en-US" sz="2000" dirty="0" smtClean="0"/>
              <a:t>Do not remember a time before social media</a:t>
            </a:r>
          </a:p>
          <a:p>
            <a:pPr>
              <a:buFont typeface="Arial" panose="020B0604020202020204" pitchFamily="34" charset="0"/>
              <a:buChar char="•"/>
            </a:pPr>
            <a:r>
              <a:rPr lang="en-US" sz="2000" dirty="0" smtClean="0"/>
              <a:t>Events affecting this generation</a:t>
            </a:r>
          </a:p>
          <a:p>
            <a:pPr marL="0" lvl="1" indent="0">
              <a:buNone/>
            </a:pPr>
            <a:r>
              <a:rPr lang="en-US" sz="2000" dirty="0"/>
              <a:t>	</a:t>
            </a:r>
            <a:r>
              <a:rPr lang="en-US" sz="2000" dirty="0" smtClean="0"/>
              <a:t>Growing up with an African-American US President</a:t>
            </a:r>
          </a:p>
          <a:p>
            <a:pPr marL="0" lvl="1" indent="0">
              <a:buNone/>
            </a:pPr>
            <a:r>
              <a:rPr lang="en-US" sz="2000" dirty="0"/>
              <a:t>	</a:t>
            </a:r>
            <a:r>
              <a:rPr lang="en-US" sz="2000" dirty="0" smtClean="0"/>
              <a:t>Gay marriage becoming legal</a:t>
            </a:r>
          </a:p>
          <a:p>
            <a:pPr marL="0" lvl="1" indent="0">
              <a:buNone/>
            </a:pPr>
            <a:r>
              <a:rPr lang="en-US" sz="2000" dirty="0"/>
              <a:t>	</a:t>
            </a:r>
            <a:r>
              <a:rPr lang="en-US" sz="2000" dirty="0" smtClean="0"/>
              <a:t>Marijuana becoming legal in several states</a:t>
            </a:r>
          </a:p>
          <a:p>
            <a:pPr marL="0" lvl="1" indent="0">
              <a:buNone/>
            </a:pPr>
            <a:r>
              <a:rPr lang="en-US" sz="2000" dirty="0"/>
              <a:t>	</a:t>
            </a:r>
            <a:r>
              <a:rPr lang="en-US" sz="2000" dirty="0" smtClean="0"/>
              <a:t>Student loan debt becoming a crisis in America</a:t>
            </a:r>
            <a:endParaRPr lang="en-US" sz="2000" dirty="0"/>
          </a:p>
        </p:txBody>
      </p:sp>
    </p:spTree>
    <p:extLst>
      <p:ext uri="{BB962C8B-B14F-4D97-AF65-F5344CB8AC3E}">
        <p14:creationId xmlns:p14="http://schemas.microsoft.com/office/powerpoint/2010/main" val="52366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eaLnBrk="1" hangingPunct="1"/>
            <a:r>
              <a:rPr lang="en-US" altLang="en-US" b="1" dirty="0" smtClean="0"/>
              <a:t>Lust, Infatuation and Mature Love</a:t>
            </a:r>
          </a:p>
        </p:txBody>
      </p:sp>
      <p:sp>
        <p:nvSpPr>
          <p:cNvPr id="78851" name="Rectangle 3"/>
          <p:cNvSpPr>
            <a:spLocks noGrp="1" noChangeArrowheads="1"/>
          </p:cNvSpPr>
          <p:nvPr>
            <p:ph type="body" idx="1"/>
          </p:nvPr>
        </p:nvSpPr>
        <p:spPr>
          <a:xfrm>
            <a:off x="533400" y="1143000"/>
            <a:ext cx="8229600" cy="4068762"/>
          </a:xfrm>
        </p:spPr>
        <p:txBody>
          <a:bodyPr/>
          <a:lstStyle/>
          <a:p>
            <a:pPr eaLnBrk="1" hangingPunct="1"/>
            <a:endParaRPr lang="en-US" altLang="en-US" sz="2800" dirty="0" smtClean="0"/>
          </a:p>
          <a:p>
            <a:pPr eaLnBrk="1" hangingPunct="1"/>
            <a:r>
              <a:rPr lang="en-US" altLang="en-US" sz="2800" b="0" dirty="0" smtClean="0"/>
              <a:t>Each of these result in dynamic and visible brain activity</a:t>
            </a:r>
          </a:p>
          <a:p>
            <a:r>
              <a:rPr lang="en-US" altLang="en-US" sz="2800" b="0" dirty="0" smtClean="0"/>
              <a:t>Each of these produce activity in different areas of the brain </a:t>
            </a:r>
          </a:p>
          <a:p>
            <a:r>
              <a:rPr lang="en-US" altLang="en-US" sz="2800" b="0" dirty="0" smtClean="0"/>
              <a:t>One individual cannot tell if another person’s interest is a result of lust or love – </a:t>
            </a:r>
          </a:p>
          <a:p>
            <a:pPr eaLnBrk="1" hangingPunct="1"/>
            <a:endParaRPr lang="en-US" altLang="en-US" dirty="0" smtClean="0"/>
          </a:p>
        </p:txBody>
      </p:sp>
      <p:pic>
        <p:nvPicPr>
          <p:cNvPr id="2052" name="Picture 4" descr="valentines-clipart-hearts1.gif 2.7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399" y="5110733"/>
            <a:ext cx="2071253" cy="1594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pPr algn="ctr" eaLnBrk="1" hangingPunct="1">
              <a:defRPr/>
            </a:pPr>
            <a:r>
              <a:rPr lang="en-US" altLang="en-US" b="1" dirty="0" smtClean="0"/>
              <a:t>Lust, Infatuation and Mature Love </a:t>
            </a:r>
            <a:endParaRPr lang="en-US" altLang="en-US" sz="3600" b="1" dirty="0" smtClean="0"/>
          </a:p>
        </p:txBody>
      </p:sp>
      <p:sp>
        <p:nvSpPr>
          <p:cNvPr id="54275" name="Rectangle 3"/>
          <p:cNvSpPr>
            <a:spLocks noGrp="1" noChangeArrowheads="1"/>
          </p:cNvSpPr>
          <p:nvPr>
            <p:ph type="body" idx="1"/>
          </p:nvPr>
        </p:nvSpPr>
        <p:spPr>
          <a:xfrm>
            <a:off x="533400" y="1066800"/>
            <a:ext cx="8229600" cy="4754563"/>
          </a:xfrm>
        </p:spPr>
        <p:txBody>
          <a:bodyPr>
            <a:normAutofit fontScale="77500" lnSpcReduction="20000"/>
          </a:bodyPr>
          <a:lstStyle/>
          <a:p>
            <a:pPr eaLnBrk="1" hangingPunct="1">
              <a:defRPr/>
            </a:pPr>
            <a:endParaRPr lang="en-US" altLang="en-US" sz="3000" dirty="0" smtClean="0"/>
          </a:p>
          <a:p>
            <a:pPr eaLnBrk="1" hangingPunct="1">
              <a:defRPr/>
            </a:pPr>
            <a:r>
              <a:rPr lang="en-US" altLang="en-US" sz="3300" dirty="0" smtClean="0"/>
              <a:t>Lust is a powerful emotional state and can cause people to do things that they would not ordinarily do, often for self-gratification</a:t>
            </a:r>
          </a:p>
          <a:p>
            <a:pPr marL="0" indent="0" eaLnBrk="1" hangingPunct="1">
              <a:buFontTx/>
              <a:buNone/>
              <a:defRPr/>
            </a:pPr>
            <a:r>
              <a:rPr lang="en-US" altLang="en-US" sz="3300" dirty="0" smtClean="0"/>
              <a:t>.</a:t>
            </a:r>
          </a:p>
          <a:p>
            <a:pPr eaLnBrk="1" hangingPunct="1">
              <a:defRPr/>
            </a:pPr>
            <a:r>
              <a:rPr lang="en-US" altLang="en-US" sz="3300" dirty="0" smtClean="0"/>
              <a:t>“Early love” is also a powerful emotional state, but, in general, is oriented toward caring for the other person.</a:t>
            </a:r>
          </a:p>
          <a:p>
            <a:pPr marL="0" indent="0" eaLnBrk="1" hangingPunct="1">
              <a:buFontTx/>
              <a:buNone/>
              <a:defRPr/>
            </a:pPr>
            <a:endParaRPr lang="en-US" altLang="en-US" sz="3300" dirty="0" smtClean="0"/>
          </a:p>
          <a:p>
            <a:pPr>
              <a:defRPr/>
            </a:pPr>
            <a:r>
              <a:rPr lang="en-US" altLang="en-US" sz="3300" dirty="0"/>
              <a:t>Mature love is the deep, abiding love of a couple that stays together and allows the healthy evolution of “early love”</a:t>
            </a:r>
          </a:p>
          <a:p>
            <a:pPr marL="0" indent="0" eaLnBrk="1" hangingPunct="1">
              <a:buFontTx/>
              <a:buNone/>
              <a:defRPr/>
            </a:pPr>
            <a:endParaRPr lang="en-US" altLang="en-US" sz="1000" dirty="0" smtClean="0"/>
          </a:p>
          <a:p>
            <a:pPr marL="0" indent="0" eaLnBrk="1" hangingPunct="1">
              <a:buFontTx/>
              <a:buNone/>
              <a:defRPr/>
            </a:pPr>
            <a:r>
              <a:rPr lang="en-US" altLang="en-US" sz="1000" dirty="0"/>
              <a:t>	</a:t>
            </a:r>
            <a:endParaRPr lang="en-US" altLang="en-US" dirty="0" smtClean="0"/>
          </a:p>
        </p:txBody>
      </p:sp>
      <p:sp>
        <p:nvSpPr>
          <p:cNvPr id="79876" name="Slide Number Placeholder 1"/>
          <p:cNvSpPr>
            <a:spLocks noGrp="1"/>
          </p:cNvSpPr>
          <p:nvPr>
            <p:ph type="sldNum" sz="quarter" idx="11"/>
          </p:nvPr>
        </p:nvSpPr>
        <p:spPr>
          <a:noFill/>
        </p:spPr>
        <p:txBody>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a:spcBef>
                <a:spcPct val="0"/>
              </a:spcBef>
              <a:spcAft>
                <a:spcPct val="0"/>
              </a:spcAft>
              <a:buClrTx/>
              <a:buFontTx/>
              <a:buNone/>
            </a:pPr>
            <a:fld id="{4A68A47F-6E84-449B-B101-5BA1DC9E3D71}" type="slidenum">
              <a:rPr lang="en-US" altLang="en-US" sz="1400" smtClean="0"/>
              <a:pPr>
                <a:spcBef>
                  <a:spcPct val="0"/>
                </a:spcBef>
                <a:spcAft>
                  <a:spcPct val="0"/>
                </a:spcAft>
                <a:buClrTx/>
                <a:buFontTx/>
                <a:buNone/>
              </a:pPr>
              <a:t>41</a:t>
            </a:fld>
            <a:endParaRPr lang="en-US" altLang="en-US" sz="140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eaLnBrk="1" hangingPunct="1"/>
            <a:r>
              <a:rPr lang="en-US" altLang="en-US" b="1" dirty="0" smtClean="0"/>
              <a:t>Sites Activated by Romantic Love</a:t>
            </a:r>
          </a:p>
        </p:txBody>
      </p:sp>
      <p:pic>
        <p:nvPicPr>
          <p:cNvPr id="80899" name="Picture 3" descr="Romantic and Maternal Lov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838200" y="1379538"/>
            <a:ext cx="7467600" cy="3762375"/>
          </a:xfrm>
        </p:spPr>
      </p:pic>
      <p:sp>
        <p:nvSpPr>
          <p:cNvPr id="80900" name="Text Box 4"/>
          <p:cNvSpPr txBox="1">
            <a:spLocks noChangeArrowheads="1"/>
          </p:cNvSpPr>
          <p:nvPr/>
        </p:nvSpPr>
        <p:spPr bwMode="auto">
          <a:xfrm>
            <a:off x="914400" y="5181600"/>
            <a:ext cx="35814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eaLnBrk="1" hangingPunct="1">
              <a:spcAft>
                <a:spcPct val="5000"/>
              </a:spcAft>
              <a:buClrTx/>
              <a:buFontTx/>
              <a:buNone/>
            </a:pPr>
            <a:r>
              <a:rPr lang="en-US" altLang="en-US" sz="2000">
                <a:latin typeface="Arial Narrow" pitchFamily="34" charset="0"/>
              </a:rPr>
              <a:t>op – occipitoparietal junction</a:t>
            </a:r>
          </a:p>
          <a:p>
            <a:pPr eaLnBrk="1" hangingPunct="1">
              <a:spcAft>
                <a:spcPct val="5000"/>
              </a:spcAft>
              <a:buClrTx/>
              <a:buFontTx/>
              <a:buNone/>
            </a:pPr>
            <a:r>
              <a:rPr lang="en-US" altLang="en-US" sz="2000">
                <a:latin typeface="Arial Narrow" pitchFamily="34" charset="0"/>
              </a:rPr>
              <a:t>LPF – Lateral prefrontal cortex</a:t>
            </a:r>
          </a:p>
          <a:p>
            <a:pPr eaLnBrk="1" hangingPunct="1">
              <a:spcAft>
                <a:spcPct val="5000"/>
              </a:spcAft>
              <a:buClrTx/>
              <a:buFontTx/>
              <a:buNone/>
            </a:pPr>
            <a:r>
              <a:rPr lang="en-US" altLang="en-US" sz="2000">
                <a:latin typeface="Arial Narrow" pitchFamily="34" charset="0"/>
              </a:rPr>
              <a:t>mt – Middle temporal cortex</a:t>
            </a:r>
          </a:p>
          <a:p>
            <a:pPr eaLnBrk="1" hangingPunct="1">
              <a:spcAft>
                <a:spcPct val="5000"/>
              </a:spcAft>
              <a:buClrTx/>
              <a:buFontTx/>
              <a:buNone/>
            </a:pPr>
            <a:r>
              <a:rPr lang="en-US" altLang="en-US" sz="2000">
                <a:latin typeface="Arial Narrow" pitchFamily="34" charset="0"/>
              </a:rPr>
              <a:t>tp – Temporal pole</a:t>
            </a:r>
          </a:p>
        </p:txBody>
      </p:sp>
      <p:sp>
        <p:nvSpPr>
          <p:cNvPr id="80901" name="Text Box 5"/>
          <p:cNvSpPr txBox="1">
            <a:spLocks noChangeArrowheads="1"/>
          </p:cNvSpPr>
          <p:nvPr/>
        </p:nvSpPr>
        <p:spPr bwMode="auto">
          <a:xfrm>
            <a:off x="4724400" y="5181600"/>
            <a:ext cx="39624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eaLnBrk="1" hangingPunct="1">
              <a:spcAft>
                <a:spcPct val="5000"/>
              </a:spcAft>
              <a:buClrTx/>
              <a:buFontTx/>
              <a:buNone/>
            </a:pPr>
            <a:r>
              <a:rPr lang="en-US" altLang="en-US" sz="2000">
                <a:latin typeface="Arial Narrow" pitchFamily="34" charset="0"/>
              </a:rPr>
              <a:t>pc – Posterior cingulate cortex</a:t>
            </a:r>
          </a:p>
          <a:p>
            <a:pPr eaLnBrk="1" hangingPunct="1">
              <a:spcAft>
                <a:spcPct val="5000"/>
              </a:spcAft>
              <a:buClrTx/>
              <a:buFontTx/>
              <a:buNone/>
            </a:pPr>
            <a:r>
              <a:rPr lang="en-US" altLang="en-US" sz="2000">
                <a:latin typeface="Arial Narrow" pitchFamily="34" charset="0"/>
              </a:rPr>
              <a:t>mp – Medial prefrontal</a:t>
            </a:r>
            <a:br>
              <a:rPr lang="en-US" altLang="en-US" sz="2000">
                <a:latin typeface="Arial Narrow" pitchFamily="34" charset="0"/>
              </a:rPr>
            </a:br>
            <a:r>
              <a:rPr lang="en-US" altLang="en-US" sz="2000">
                <a:latin typeface="Arial Narrow" pitchFamily="34" charset="0"/>
              </a:rPr>
              <a:t>         paracingulate cortex</a:t>
            </a:r>
          </a:p>
        </p:txBody>
      </p:sp>
      <p:sp>
        <p:nvSpPr>
          <p:cNvPr id="80902" name="Slide Number Placeholder 1"/>
          <p:cNvSpPr>
            <a:spLocks noGrp="1"/>
          </p:cNvSpPr>
          <p:nvPr>
            <p:ph type="sldNum" sz="quarter" idx="11"/>
          </p:nvPr>
        </p:nvSpPr>
        <p:spPr>
          <a:noFill/>
        </p:spPr>
        <p:txBody>
          <a:bodyPr/>
          <a:lstStyle>
            <a:lvl1pPr>
              <a:spcBef>
                <a:spcPct val="10000"/>
              </a:spcBef>
              <a:spcAft>
                <a:spcPct val="10000"/>
              </a:spcAft>
              <a:buClr>
                <a:srgbClr val="1B3FA5"/>
              </a:buClr>
              <a:buChar char="•"/>
              <a:defRPr sz="2800">
                <a:solidFill>
                  <a:schemeClr val="tx1"/>
                </a:solidFill>
                <a:latin typeface="Arial" charset="0"/>
              </a:defRPr>
            </a:lvl1pPr>
            <a:lvl2pPr marL="742950" indent="-285750">
              <a:spcBef>
                <a:spcPct val="10000"/>
              </a:spcBef>
              <a:spcAft>
                <a:spcPct val="10000"/>
              </a:spcAft>
              <a:buClr>
                <a:srgbClr val="1B3FA5"/>
              </a:buClr>
              <a:buChar char="–"/>
              <a:defRPr sz="2800">
                <a:solidFill>
                  <a:schemeClr val="tx1"/>
                </a:solidFill>
                <a:latin typeface="Arial" charset="0"/>
              </a:defRPr>
            </a:lvl2pPr>
            <a:lvl3pPr marL="1143000" indent="-228600">
              <a:spcBef>
                <a:spcPct val="10000"/>
              </a:spcBef>
              <a:spcAft>
                <a:spcPct val="10000"/>
              </a:spcAft>
              <a:buClr>
                <a:srgbClr val="1B3FA5"/>
              </a:buClr>
              <a:buSzPct val="130000"/>
              <a:buFont typeface="Arial" charset="0"/>
              <a:buChar char="◦"/>
              <a:defRPr sz="2600">
                <a:solidFill>
                  <a:schemeClr val="tx1"/>
                </a:solidFill>
                <a:latin typeface="Arial" charset="0"/>
              </a:defRPr>
            </a:lvl3pPr>
            <a:lvl4pPr marL="1600200" indent="-228600">
              <a:spcBef>
                <a:spcPct val="10000"/>
              </a:spcBef>
              <a:spcAft>
                <a:spcPct val="10000"/>
              </a:spcAft>
              <a:buClr>
                <a:srgbClr val="1B3FA5"/>
              </a:buClr>
              <a:buChar char="–"/>
              <a:defRPr sz="2600">
                <a:solidFill>
                  <a:schemeClr val="tx1"/>
                </a:solidFill>
                <a:latin typeface="Arial" charset="0"/>
              </a:defRPr>
            </a:lvl4pPr>
            <a:lvl5pPr marL="2057400" indent="-228600">
              <a:spcBef>
                <a:spcPct val="10000"/>
              </a:spcBef>
              <a:spcAft>
                <a:spcPct val="10000"/>
              </a:spcAft>
              <a:buClr>
                <a:srgbClr val="1B3FA5"/>
              </a:buClr>
              <a:buChar char="»"/>
              <a:defRPr sz="2600">
                <a:solidFill>
                  <a:schemeClr val="tx1"/>
                </a:solidFill>
                <a:latin typeface="Arial" charset="0"/>
              </a:defRPr>
            </a:lvl5pPr>
            <a:lvl6pPr marL="2514600" indent="-228600" eaLnBrk="0" fontAlgn="base" hangingPunct="0">
              <a:spcBef>
                <a:spcPct val="10000"/>
              </a:spcBef>
              <a:spcAft>
                <a:spcPct val="10000"/>
              </a:spcAft>
              <a:buClr>
                <a:srgbClr val="1B3FA5"/>
              </a:buClr>
              <a:buChar char="»"/>
              <a:defRPr sz="2600">
                <a:solidFill>
                  <a:schemeClr val="tx1"/>
                </a:solidFill>
                <a:latin typeface="Arial" charset="0"/>
              </a:defRPr>
            </a:lvl6pPr>
            <a:lvl7pPr marL="2971800" indent="-228600" eaLnBrk="0" fontAlgn="base" hangingPunct="0">
              <a:spcBef>
                <a:spcPct val="10000"/>
              </a:spcBef>
              <a:spcAft>
                <a:spcPct val="10000"/>
              </a:spcAft>
              <a:buClr>
                <a:srgbClr val="1B3FA5"/>
              </a:buClr>
              <a:buChar char="»"/>
              <a:defRPr sz="2600">
                <a:solidFill>
                  <a:schemeClr val="tx1"/>
                </a:solidFill>
                <a:latin typeface="Arial" charset="0"/>
              </a:defRPr>
            </a:lvl7pPr>
            <a:lvl8pPr marL="3429000" indent="-228600" eaLnBrk="0" fontAlgn="base" hangingPunct="0">
              <a:spcBef>
                <a:spcPct val="10000"/>
              </a:spcBef>
              <a:spcAft>
                <a:spcPct val="10000"/>
              </a:spcAft>
              <a:buClr>
                <a:srgbClr val="1B3FA5"/>
              </a:buClr>
              <a:buChar char="»"/>
              <a:defRPr sz="2600">
                <a:solidFill>
                  <a:schemeClr val="tx1"/>
                </a:solidFill>
                <a:latin typeface="Arial" charset="0"/>
              </a:defRPr>
            </a:lvl8pPr>
            <a:lvl9pPr marL="3886200" indent="-228600" eaLnBrk="0" fontAlgn="base" hangingPunct="0">
              <a:spcBef>
                <a:spcPct val="10000"/>
              </a:spcBef>
              <a:spcAft>
                <a:spcPct val="10000"/>
              </a:spcAft>
              <a:buClr>
                <a:srgbClr val="1B3FA5"/>
              </a:buClr>
              <a:buChar char="»"/>
              <a:defRPr sz="2600">
                <a:solidFill>
                  <a:schemeClr val="tx1"/>
                </a:solidFill>
                <a:latin typeface="Arial" charset="0"/>
              </a:defRPr>
            </a:lvl9pPr>
          </a:lstStyle>
          <a:p>
            <a:pPr>
              <a:spcBef>
                <a:spcPct val="0"/>
              </a:spcBef>
              <a:spcAft>
                <a:spcPct val="0"/>
              </a:spcAft>
              <a:buClrTx/>
              <a:buFontTx/>
              <a:buNone/>
            </a:pPr>
            <a:fld id="{6D126FBF-3415-4F40-95C9-7954BF359D58}" type="slidenum">
              <a:rPr lang="en-US" altLang="en-US" sz="1400" smtClean="0"/>
              <a:pPr>
                <a:spcBef>
                  <a:spcPct val="0"/>
                </a:spcBef>
                <a:spcAft>
                  <a:spcPct val="0"/>
                </a:spcAft>
                <a:buClrTx/>
                <a:buFontTx/>
                <a:buNone/>
              </a:pPr>
              <a:t>42</a:t>
            </a:fld>
            <a:endParaRPr lang="en-US" altLang="en-US" sz="14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algn="ctr" eaLnBrk="1" hangingPunct="1"/>
            <a:r>
              <a:rPr lang="en-US" altLang="en-US" b="1" dirty="0" smtClean="0"/>
              <a:t>Brain Area for Pain</a:t>
            </a:r>
          </a:p>
        </p:txBody>
      </p:sp>
      <p:sp>
        <p:nvSpPr>
          <p:cNvPr id="349187" name="Rectangle 3"/>
          <p:cNvSpPr>
            <a:spLocks noGrp="1" noChangeArrowheads="1"/>
          </p:cNvSpPr>
          <p:nvPr>
            <p:ph type="body" idx="1"/>
          </p:nvPr>
        </p:nvSpPr>
        <p:spPr/>
        <p:txBody>
          <a:bodyPr/>
          <a:lstStyle/>
          <a:p>
            <a:pPr eaLnBrk="1" hangingPunct="1">
              <a:defRPr/>
            </a:pPr>
            <a:endParaRPr lang="en-US" sz="2400" b="0" dirty="0" smtClean="0"/>
          </a:p>
          <a:p>
            <a:pPr eaLnBrk="1" hangingPunct="1">
              <a:defRPr/>
            </a:pPr>
            <a:r>
              <a:rPr lang="en-US" sz="2400" b="0" dirty="0" smtClean="0"/>
              <a:t>There is also a separate area of the brain for pain.</a:t>
            </a:r>
          </a:p>
          <a:p>
            <a:pPr marL="0" indent="0" eaLnBrk="1" hangingPunct="1">
              <a:buFontTx/>
              <a:buNone/>
              <a:defRPr/>
            </a:pPr>
            <a:endParaRPr lang="en-US" sz="2400" b="0" dirty="0" smtClean="0"/>
          </a:p>
          <a:p>
            <a:pPr eaLnBrk="1" hangingPunct="1">
              <a:defRPr/>
            </a:pPr>
            <a:r>
              <a:rPr lang="en-US" sz="2400" b="0" dirty="0" smtClean="0"/>
              <a:t>The brain lights up in the same area if it’s physical pain like a broken bone or emotional pain like a broken relationship</a:t>
            </a:r>
          </a:p>
          <a:p>
            <a:pPr marL="0" indent="0" eaLnBrk="1" hangingPunct="1">
              <a:buFontTx/>
              <a:buNone/>
              <a:defRPr/>
            </a:pPr>
            <a:endParaRPr lang="en-US" sz="2400" b="0" dirty="0" smtClean="0"/>
          </a:p>
          <a:p>
            <a:pPr eaLnBrk="1" hangingPunct="1">
              <a:defRPr/>
            </a:pPr>
            <a:r>
              <a:rPr lang="en-US" sz="2400" b="0" dirty="0" smtClean="0"/>
              <a:t>It hurts when a bond is broken.</a:t>
            </a:r>
          </a:p>
          <a:p>
            <a:pPr eaLnBrk="1" hangingPunct="1">
              <a:defRPr/>
            </a:pPr>
            <a:endParaRPr lang="en-US" dirty="0" smtClean="0"/>
          </a:p>
          <a:p>
            <a:pPr eaLnBrk="1" hangingPunct="1">
              <a:defRPr/>
            </a:pPr>
            <a:endParaRPr lang="en-US" dirty="0"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990600"/>
          </a:xfrm>
        </p:spPr>
        <p:txBody>
          <a:bodyPr/>
          <a:lstStyle/>
          <a:p>
            <a:pPr algn="ctr" eaLnBrk="1" hangingPunct="1"/>
            <a:r>
              <a:rPr lang="en-US" altLang="en-US" b="1" dirty="0" smtClean="0"/>
              <a:t>Emotions and Sexual Behavior</a:t>
            </a:r>
          </a:p>
        </p:txBody>
      </p:sp>
      <p:sp>
        <p:nvSpPr>
          <p:cNvPr id="91139" name="Rectangle 3"/>
          <p:cNvSpPr>
            <a:spLocks noGrp="1" noChangeArrowheads="1"/>
          </p:cNvSpPr>
          <p:nvPr>
            <p:ph idx="1"/>
          </p:nvPr>
        </p:nvSpPr>
        <p:spPr>
          <a:xfrm>
            <a:off x="914400" y="1524000"/>
            <a:ext cx="7899400" cy="4267200"/>
          </a:xfrm>
        </p:spPr>
        <p:txBody>
          <a:bodyPr>
            <a:normAutofit/>
          </a:bodyPr>
          <a:lstStyle/>
          <a:p>
            <a:pPr eaLnBrk="1" hangingPunct="1">
              <a:lnSpc>
                <a:spcPct val="90000"/>
              </a:lnSpc>
            </a:pPr>
            <a:r>
              <a:rPr lang="en-US" altLang="en-US" sz="2400" dirty="0" smtClean="0"/>
              <a:t>According to a national survey on teen health those who were sexually active were 3 times more likely to be depressed than those who were abstinent</a:t>
            </a:r>
            <a:r>
              <a:rPr lang="en-US" altLang="en-US" sz="2400" baseline="30000" dirty="0" smtClean="0"/>
              <a:t>1</a:t>
            </a:r>
          </a:p>
          <a:p>
            <a:pPr eaLnBrk="1" hangingPunct="1">
              <a:lnSpc>
                <a:spcPct val="90000"/>
              </a:lnSpc>
            </a:pPr>
            <a:endParaRPr lang="en-US" altLang="en-US" sz="2400" baseline="30000" dirty="0" smtClean="0"/>
          </a:p>
          <a:p>
            <a:pPr eaLnBrk="1" hangingPunct="1">
              <a:lnSpc>
                <a:spcPct val="90000"/>
              </a:lnSpc>
            </a:pPr>
            <a:r>
              <a:rPr lang="en-US" altLang="en-US" sz="2400" dirty="0" smtClean="0"/>
              <a:t>Suicide is attempted more often by sexually active teens than those who have not had sex; </a:t>
            </a:r>
          </a:p>
          <a:p>
            <a:pPr lvl="1" eaLnBrk="1" hangingPunct="1">
              <a:lnSpc>
                <a:spcPct val="90000"/>
              </a:lnSpc>
            </a:pPr>
            <a:r>
              <a:rPr lang="en-US" altLang="en-US" sz="2400" dirty="0" smtClean="0"/>
              <a:t>3 times more often by girls and </a:t>
            </a:r>
          </a:p>
          <a:p>
            <a:pPr lvl="1" eaLnBrk="1" hangingPunct="1">
              <a:lnSpc>
                <a:spcPct val="90000"/>
              </a:lnSpc>
            </a:pPr>
            <a:r>
              <a:rPr lang="en-US" altLang="en-US" sz="2400" dirty="0" smtClean="0"/>
              <a:t>8 times more often by boys</a:t>
            </a:r>
            <a:r>
              <a:rPr lang="en-US" altLang="en-US" sz="2400" baseline="30000" dirty="0" smtClean="0"/>
              <a:t>2</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Parents need to know</a:t>
            </a:r>
            <a:endParaRPr lang="en-US" dirty="0"/>
          </a:p>
        </p:txBody>
      </p:sp>
      <p:sp>
        <p:nvSpPr>
          <p:cNvPr id="3" name="Content Placeholder 2"/>
          <p:cNvSpPr>
            <a:spLocks noGrp="1"/>
          </p:cNvSpPr>
          <p:nvPr>
            <p:ph idx="1"/>
          </p:nvPr>
        </p:nvSpPr>
        <p:spPr>
          <a:xfrm>
            <a:off x="838200" y="1371600"/>
            <a:ext cx="7520940" cy="2514600"/>
          </a:xfrm>
        </p:spPr>
        <p:txBody>
          <a:bodyPr>
            <a:noAutofit/>
          </a:bodyPr>
          <a:lstStyle/>
          <a:p>
            <a:pPr>
              <a:buAutoNum type="arabicPeriod"/>
            </a:pPr>
            <a:r>
              <a:rPr lang="en-US" sz="2000" dirty="0" smtClean="0"/>
              <a:t>Teens  are very emotional</a:t>
            </a:r>
          </a:p>
          <a:p>
            <a:pPr>
              <a:buAutoNum type="arabicPeriod"/>
            </a:pPr>
            <a:r>
              <a:rPr lang="en-US" sz="2000" dirty="0" smtClean="0"/>
              <a:t>Teens are still developing the</a:t>
            </a:r>
            <a:r>
              <a:rPr lang="en-US" sz="2000" i="1" dirty="0" smtClean="0"/>
              <a:t> ability </a:t>
            </a:r>
            <a:r>
              <a:rPr lang="en-US" sz="2000" dirty="0" smtClean="0"/>
              <a:t>to </a:t>
            </a:r>
            <a:r>
              <a:rPr lang="en-US" sz="2000" i="1" dirty="0" smtClean="0"/>
              <a:t>regulate </a:t>
            </a:r>
            <a:r>
              <a:rPr lang="en-US" sz="2000" dirty="0" smtClean="0"/>
              <a:t>their emotions</a:t>
            </a:r>
          </a:p>
          <a:p>
            <a:pPr>
              <a:buAutoNum type="arabicPeriod"/>
            </a:pPr>
            <a:r>
              <a:rPr lang="en-US" sz="2000" dirty="0" smtClean="0"/>
              <a:t>Teens need to talk about their emotions – girls are generally better at this and boys need more encouragement from parents to talk about their emotions.</a:t>
            </a:r>
          </a:p>
          <a:p>
            <a:pPr>
              <a:buAutoNum type="arabicPeriod"/>
            </a:pPr>
            <a:r>
              <a:rPr lang="en-US" sz="2000" dirty="0" smtClean="0"/>
              <a:t>Parental  guidance is needed to help teens “sort out” their feelings.</a:t>
            </a:r>
          </a:p>
          <a:p>
            <a:pPr>
              <a:buAutoNum type="arabicPeriod"/>
            </a:pPr>
            <a:r>
              <a:rPr lang="en-US" sz="2000" dirty="0" smtClean="0"/>
              <a:t>Parent’s emotions can be </a:t>
            </a:r>
            <a:r>
              <a:rPr lang="en-US" sz="2000" i="1" dirty="0" smtClean="0"/>
              <a:t>triggered </a:t>
            </a:r>
            <a:r>
              <a:rPr lang="en-US" sz="2000" dirty="0" smtClean="0"/>
              <a:t>by their children’s emotions – remember that the teen brain is not fully developed.</a:t>
            </a:r>
            <a:endParaRPr lang="en-US" sz="2000" dirty="0"/>
          </a:p>
        </p:txBody>
      </p:sp>
    </p:spTree>
    <p:extLst>
      <p:ext uri="{BB962C8B-B14F-4D97-AF65-F5344CB8AC3E}">
        <p14:creationId xmlns:p14="http://schemas.microsoft.com/office/powerpoint/2010/main" val="3777284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4648200"/>
            <a:ext cx="5334000" cy="369332"/>
          </a:xfrm>
          <a:prstGeom prst="rect">
            <a:avLst/>
          </a:prstGeom>
          <a:noFill/>
        </p:spPr>
        <p:txBody>
          <a:bodyPr wrap="square" rtlCol="0">
            <a:spAutoFit/>
          </a:bodyPr>
          <a:lstStyle/>
          <a:p>
            <a:r>
              <a:rPr lang="en-US" dirty="0">
                <a:hlinkClick r:id="rId3"/>
              </a:rPr>
              <a:t>https://</a:t>
            </a:r>
            <a:r>
              <a:rPr lang="en-US" dirty="0" smtClean="0">
                <a:hlinkClick r:id="rId3"/>
              </a:rPr>
              <a:t>www.youtube.com/watch?v=2WpKGqYAClk</a:t>
            </a:r>
            <a:r>
              <a:rPr lang="en-US" dirty="0" smtClean="0"/>
              <a:t> </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6450" y="476250"/>
            <a:ext cx="5851914" cy="3409950"/>
          </a:xfrm>
          <a:prstGeom prst="rect">
            <a:avLst/>
          </a:prstGeom>
        </p:spPr>
      </p:pic>
      <p:sp>
        <p:nvSpPr>
          <p:cNvPr id="4" name="TextBox 3"/>
          <p:cNvSpPr txBox="1"/>
          <p:nvPr/>
        </p:nvSpPr>
        <p:spPr>
          <a:xfrm>
            <a:off x="1981200" y="5410200"/>
            <a:ext cx="7192236" cy="923330"/>
          </a:xfrm>
          <a:prstGeom prst="rect">
            <a:avLst/>
          </a:prstGeom>
          <a:noFill/>
        </p:spPr>
        <p:txBody>
          <a:bodyPr wrap="square" rtlCol="0">
            <a:spAutoFit/>
          </a:bodyPr>
          <a:lstStyle/>
          <a:p>
            <a:r>
              <a:rPr lang="en-US" dirty="0" smtClean="0"/>
              <a:t>The Disney/Pixar movie “Inside Out” (2015) personifies 5 emotions in </a:t>
            </a:r>
          </a:p>
          <a:p>
            <a:r>
              <a:rPr lang="en-US" dirty="0" smtClean="0"/>
              <a:t>An 11 year old girl. We have more emotions than 5, but these 5 were the first to be studied and linked to our nervous system.</a:t>
            </a:r>
            <a:endParaRPr lang="en-US" dirty="0"/>
          </a:p>
        </p:txBody>
      </p:sp>
    </p:spTree>
    <p:extLst>
      <p:ext uri="{BB962C8B-B14F-4D97-AF65-F5344CB8AC3E}">
        <p14:creationId xmlns:p14="http://schemas.microsoft.com/office/powerpoint/2010/main" val="1361663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Risk Avoidance vs Risk Reduction</a:t>
            </a:r>
            <a:endParaRPr lang="en-US" dirty="0"/>
          </a:p>
        </p:txBody>
      </p:sp>
      <p:sp>
        <p:nvSpPr>
          <p:cNvPr id="3" name="Text Placeholder 2"/>
          <p:cNvSpPr>
            <a:spLocks noGrp="1"/>
          </p:cNvSpPr>
          <p:nvPr>
            <p:ph type="body" idx="1"/>
          </p:nvPr>
        </p:nvSpPr>
        <p:spPr/>
        <p:txBody>
          <a:bodyPr/>
          <a:lstStyle/>
          <a:p>
            <a:r>
              <a:rPr lang="en-US" dirty="0" smtClean="0"/>
              <a:t>The Public Health Model</a:t>
            </a:r>
            <a:endParaRPr lang="en-US" dirty="0"/>
          </a:p>
        </p:txBody>
      </p:sp>
    </p:spTree>
    <p:extLst>
      <p:ext uri="{BB962C8B-B14F-4D97-AF65-F5344CB8AC3E}">
        <p14:creationId xmlns:p14="http://schemas.microsoft.com/office/powerpoint/2010/main" val="35244007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Defining the terms</a:t>
            </a:r>
            <a:endParaRPr lang="en-US" b="1" dirty="0"/>
          </a:p>
        </p:txBody>
      </p:sp>
      <p:sp>
        <p:nvSpPr>
          <p:cNvPr id="3" name="Content Placeholder 2"/>
          <p:cNvSpPr>
            <a:spLocks noGrp="1"/>
          </p:cNvSpPr>
          <p:nvPr>
            <p:ph idx="1"/>
          </p:nvPr>
        </p:nvSpPr>
        <p:spPr/>
        <p:txBody>
          <a:bodyPr/>
          <a:lstStyle/>
          <a:p>
            <a:pPr marL="0" indent="0"/>
            <a:r>
              <a:rPr lang="en-US" dirty="0"/>
              <a:t> </a:t>
            </a:r>
            <a:r>
              <a:rPr lang="en-US" dirty="0" smtClean="0"/>
              <a:t> 1. Sexual Risk Avoidance</a:t>
            </a:r>
          </a:p>
          <a:p>
            <a:pPr marL="571500" lvl="2" indent="-342900"/>
            <a:r>
              <a:rPr lang="en-US" dirty="0" smtClean="0"/>
              <a:t>An approach that encourages </a:t>
            </a:r>
            <a:r>
              <a:rPr lang="en-US" b="1" dirty="0" smtClean="0"/>
              <a:t>avoiding  </a:t>
            </a:r>
            <a:r>
              <a:rPr lang="en-US" dirty="0" smtClean="0"/>
              <a:t>risk behaviors and the elimination of all associated risks of those behaviors.</a:t>
            </a:r>
          </a:p>
          <a:p>
            <a:pPr marL="571500" lvl="2" indent="-342900"/>
            <a:r>
              <a:rPr lang="en-US" dirty="0" smtClean="0"/>
              <a:t>Risk= all of the negative consequences of sexual behavior</a:t>
            </a:r>
          </a:p>
          <a:p>
            <a:pPr marL="571500" lvl="2" indent="-342900"/>
            <a:r>
              <a:rPr lang="en-US" dirty="0" smtClean="0"/>
              <a:t>Avoiding all sexual risk is the surest way to achieve optimal sexual health.</a:t>
            </a:r>
          </a:p>
          <a:p>
            <a:pPr lvl="1"/>
            <a:endParaRPr lang="en-US" dirty="0"/>
          </a:p>
          <a:p>
            <a:pPr lvl="1"/>
            <a:r>
              <a:rPr lang="en-US" b="1" dirty="0" smtClean="0"/>
              <a:t>2. Sexual Risk Reduction</a:t>
            </a:r>
          </a:p>
          <a:p>
            <a:pPr lvl="1"/>
            <a:r>
              <a:rPr lang="en-US" dirty="0" smtClean="0"/>
              <a:t>	An approach that encourages </a:t>
            </a:r>
            <a:r>
              <a:rPr lang="en-US" b="1" dirty="0" smtClean="0"/>
              <a:t>reducing </a:t>
            </a:r>
            <a:r>
              <a:rPr lang="en-US" dirty="0" smtClean="0"/>
              <a:t> the risks associated with the risk 	behavior.</a:t>
            </a:r>
          </a:p>
          <a:p>
            <a:pPr lvl="1"/>
            <a:r>
              <a:rPr lang="en-US" dirty="0"/>
              <a:t>	</a:t>
            </a:r>
            <a:r>
              <a:rPr lang="en-US" dirty="0" smtClean="0"/>
              <a:t>Risk primarily is limited to pregnancy and STDs</a:t>
            </a:r>
          </a:p>
          <a:p>
            <a:pPr lvl="1"/>
            <a:r>
              <a:rPr lang="en-US" dirty="0"/>
              <a:t>	</a:t>
            </a:r>
            <a:r>
              <a:rPr lang="en-US" dirty="0" smtClean="0"/>
              <a:t>Some risk still remains.	</a:t>
            </a:r>
            <a:endParaRPr lang="en-US" dirty="0"/>
          </a:p>
        </p:txBody>
      </p:sp>
      <p:sp>
        <p:nvSpPr>
          <p:cNvPr id="4" name="TextBox 3"/>
          <p:cNvSpPr txBox="1"/>
          <p:nvPr/>
        </p:nvSpPr>
        <p:spPr>
          <a:xfrm>
            <a:off x="3429000" y="5562600"/>
            <a:ext cx="4876800" cy="923330"/>
          </a:xfrm>
          <a:prstGeom prst="rect">
            <a:avLst/>
          </a:prstGeom>
          <a:noFill/>
        </p:spPr>
        <p:txBody>
          <a:bodyPr wrap="square" rtlCol="0">
            <a:spAutoFit/>
          </a:bodyPr>
          <a:lstStyle/>
          <a:p>
            <a:r>
              <a:rPr lang="en-US" dirty="0" smtClean="0">
                <a:solidFill>
                  <a:srgbClr val="FFFFFF"/>
                </a:solidFill>
              </a:rPr>
              <a:t>The Public Health Model for sexual behaviors should be the same as it is for smoking, drinking and texting while driving!</a:t>
            </a:r>
            <a:endParaRPr lang="en-US" dirty="0">
              <a:solidFill>
                <a:srgbClr val="FFFFFF"/>
              </a:solidFill>
            </a:endParaRPr>
          </a:p>
        </p:txBody>
      </p:sp>
    </p:spTree>
    <p:extLst>
      <p:ext uri="{BB962C8B-B14F-4D97-AF65-F5344CB8AC3E}">
        <p14:creationId xmlns:p14="http://schemas.microsoft.com/office/powerpoint/2010/main" val="261722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Sexual Risk </a:t>
            </a:r>
            <a:r>
              <a:rPr lang="en-US" u="sng" dirty="0" smtClean="0"/>
              <a:t>Reduction</a:t>
            </a:r>
            <a:r>
              <a:rPr lang="en-US" dirty="0" smtClean="0"/>
              <a:t> for sexually transmitted infections</a:t>
            </a:r>
            <a:endParaRPr lang="en-US" dirty="0"/>
          </a:p>
        </p:txBody>
      </p:sp>
      <p:sp>
        <p:nvSpPr>
          <p:cNvPr id="3" name="Content Placeholder 2"/>
          <p:cNvSpPr>
            <a:spLocks noGrp="1"/>
          </p:cNvSpPr>
          <p:nvPr>
            <p:ph idx="1"/>
          </p:nvPr>
        </p:nvSpPr>
        <p:spPr>
          <a:xfrm>
            <a:off x="914400" y="1447800"/>
            <a:ext cx="7520940" cy="3579849"/>
          </a:xfrm>
        </p:spPr>
        <p:txBody>
          <a:bodyPr>
            <a:normAutofit/>
          </a:bodyPr>
          <a:lstStyle/>
          <a:p>
            <a:pPr marL="457200" indent="-457200">
              <a:buAutoNum type="arabicPeriod"/>
            </a:pPr>
            <a:r>
              <a:rPr lang="en-US" sz="2400" dirty="0" smtClean="0"/>
              <a:t>Vaccines for Hepatitis B and HPV</a:t>
            </a:r>
          </a:p>
          <a:p>
            <a:pPr marL="457200" indent="-457200">
              <a:buAutoNum type="arabicPeriod"/>
            </a:pPr>
            <a:r>
              <a:rPr lang="en-US" sz="2400" dirty="0" smtClean="0"/>
              <a:t>Screening Tests</a:t>
            </a:r>
          </a:p>
          <a:p>
            <a:pPr marL="457200" indent="-457200">
              <a:buAutoNum type="arabicPeriod"/>
            </a:pPr>
            <a:r>
              <a:rPr lang="en-US" sz="2400" dirty="0" smtClean="0"/>
              <a:t>Condoms</a:t>
            </a:r>
            <a:endParaRPr lang="en-US" sz="2400" dirty="0"/>
          </a:p>
        </p:txBody>
      </p:sp>
    </p:spTree>
    <p:extLst>
      <p:ext uri="{BB962C8B-B14F-4D97-AF65-F5344CB8AC3E}">
        <p14:creationId xmlns:p14="http://schemas.microsoft.com/office/powerpoint/2010/main" val="2119814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Today’s teens</a:t>
            </a:r>
            <a:endParaRPr lang="en-US" dirty="0"/>
          </a:p>
        </p:txBody>
      </p:sp>
      <p:sp>
        <p:nvSpPr>
          <p:cNvPr id="5" name="TextBox 4"/>
          <p:cNvSpPr txBox="1"/>
          <p:nvPr/>
        </p:nvSpPr>
        <p:spPr>
          <a:xfrm>
            <a:off x="762000" y="1295400"/>
            <a:ext cx="5410200" cy="1477328"/>
          </a:xfrm>
          <a:prstGeom prst="rect">
            <a:avLst/>
          </a:prstGeom>
          <a:noFill/>
        </p:spPr>
        <p:txBody>
          <a:bodyPr wrap="square" rtlCol="0">
            <a:spAutoFit/>
          </a:bodyPr>
          <a:lstStyle/>
          <a:p>
            <a:r>
              <a:rPr lang="en-US" dirty="0" smtClean="0"/>
              <a:t>Characteristics:</a:t>
            </a:r>
          </a:p>
          <a:p>
            <a:pPr marL="285750" indent="-285750">
              <a:buFont typeface="Arial" panose="020B0604020202020204" pitchFamily="34" charset="0"/>
              <a:buChar char="•"/>
            </a:pPr>
            <a:r>
              <a:rPr lang="en-US" dirty="0" smtClean="0"/>
              <a:t>Self-aware, self-reliant</a:t>
            </a:r>
          </a:p>
          <a:p>
            <a:pPr marL="285750" indent="-285750">
              <a:buFont typeface="Arial" panose="020B0604020202020204" pitchFamily="34" charset="0"/>
              <a:buChar char="•"/>
            </a:pPr>
            <a:r>
              <a:rPr lang="en-US" dirty="0" smtClean="0"/>
              <a:t>Innovative</a:t>
            </a:r>
          </a:p>
          <a:p>
            <a:pPr marL="285750" indent="-285750">
              <a:buFont typeface="Arial" panose="020B0604020202020204" pitchFamily="34" charset="0"/>
              <a:buChar char="•"/>
            </a:pPr>
            <a:r>
              <a:rPr lang="en-US" dirty="0" smtClean="0"/>
              <a:t>Goal oriented</a:t>
            </a:r>
          </a:p>
          <a:p>
            <a:r>
              <a:rPr lang="en-US" dirty="0"/>
              <a:t>	</a:t>
            </a:r>
          </a:p>
        </p:txBody>
      </p:sp>
      <p:sp>
        <p:nvSpPr>
          <p:cNvPr id="6" name="TextBox 5"/>
          <p:cNvSpPr txBox="1"/>
          <p:nvPr/>
        </p:nvSpPr>
        <p:spPr>
          <a:xfrm>
            <a:off x="76200" y="3292702"/>
            <a:ext cx="3581400" cy="923330"/>
          </a:xfrm>
          <a:prstGeom prst="rect">
            <a:avLst/>
          </a:prstGeom>
          <a:noFill/>
        </p:spPr>
        <p:txBody>
          <a:bodyPr wrap="square" rtlCol="0">
            <a:spAutoFit/>
          </a:bodyPr>
          <a:lstStyle/>
          <a:p>
            <a:r>
              <a:rPr lang="en-US" b="1" dirty="0" smtClean="0"/>
              <a:t>More than any other generation </a:t>
            </a:r>
          </a:p>
          <a:p>
            <a:r>
              <a:rPr lang="en-US" b="1" dirty="0" smtClean="0"/>
              <a:t>they live much of their lives online </a:t>
            </a:r>
          </a:p>
          <a:p>
            <a:r>
              <a:rPr lang="en-US" b="1" dirty="0" smtClean="0"/>
              <a:t>and via smartphones</a:t>
            </a:r>
            <a:endParaRPr lang="en-US" b="1"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8370" y="1100138"/>
            <a:ext cx="3471033" cy="3700462"/>
          </a:xfrm>
        </p:spPr>
      </p:pic>
    </p:spTree>
    <p:extLst>
      <p:ext uri="{BB962C8B-B14F-4D97-AF65-F5344CB8AC3E}">
        <p14:creationId xmlns:p14="http://schemas.microsoft.com/office/powerpoint/2010/main" val="221876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7"/>
          <p:cNvSpPr>
            <a:spLocks noGrp="1" noChangeArrowheads="1"/>
          </p:cNvSpPr>
          <p:nvPr>
            <p:ph type="title"/>
          </p:nvPr>
        </p:nvSpPr>
        <p:spPr>
          <a:xfrm>
            <a:off x="1286945" y="285751"/>
            <a:ext cx="7314010" cy="628650"/>
          </a:xfrm>
          <a:noFill/>
        </p:spPr>
        <p:txBody>
          <a:bodyPr anchor="t"/>
          <a:lstStyle/>
          <a:p>
            <a:pPr algn="ctr" eaLnBrk="1" hangingPunct="1"/>
            <a:r>
              <a:rPr lang="en-US" altLang="en-US" b="1" dirty="0" smtClean="0"/>
              <a:t>Even with 100%  Male Condom Use </a:t>
            </a:r>
            <a:br>
              <a:rPr lang="en-US" altLang="en-US" b="1" dirty="0" smtClean="0"/>
            </a:br>
            <a:r>
              <a:rPr lang="en-US" altLang="en-US" b="1" dirty="0" smtClean="0"/>
              <a:t>with vaginal sex</a:t>
            </a:r>
          </a:p>
        </p:txBody>
      </p:sp>
      <p:graphicFrame>
        <p:nvGraphicFramePr>
          <p:cNvPr id="3" name="Table 2"/>
          <p:cNvGraphicFramePr>
            <a:graphicFrameLocks noGrp="1"/>
          </p:cNvGraphicFramePr>
          <p:nvPr>
            <p:extLst>
              <p:ext uri="{D42A27DB-BD31-4B8C-83A1-F6EECF244321}">
                <p14:modId xmlns:p14="http://schemas.microsoft.com/office/powerpoint/2010/main" val="2019777851"/>
              </p:ext>
            </p:extLst>
          </p:nvPr>
        </p:nvGraphicFramePr>
        <p:xfrm>
          <a:off x="1524000" y="1397000"/>
          <a:ext cx="6096000" cy="222504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n-US" dirty="0" smtClean="0">
                          <a:solidFill>
                            <a:srgbClr val="FFFFFF"/>
                          </a:solidFill>
                        </a:rPr>
                        <a:t>STI</a:t>
                      </a:r>
                      <a:endParaRPr lang="en-US" dirty="0">
                        <a:solidFill>
                          <a:srgbClr val="FFFFFF"/>
                        </a:solidFill>
                      </a:endParaRPr>
                    </a:p>
                  </a:txBody>
                  <a:tcPr/>
                </a:tc>
                <a:tc>
                  <a:txBody>
                    <a:bodyPr/>
                    <a:lstStyle/>
                    <a:p>
                      <a:r>
                        <a:rPr lang="en-US" dirty="0" smtClean="0">
                          <a:solidFill>
                            <a:srgbClr val="FFFFFF"/>
                          </a:solidFill>
                        </a:rPr>
                        <a:t>Approximate Risk Reduction</a:t>
                      </a:r>
                      <a:endParaRPr lang="en-US" dirty="0">
                        <a:solidFill>
                          <a:srgbClr val="FFFFFF"/>
                        </a:solidFill>
                      </a:endParaRPr>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endParaRPr lang="en-US"/>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458349149"/>
              </p:ext>
            </p:extLst>
          </p:nvPr>
        </p:nvGraphicFramePr>
        <p:xfrm>
          <a:off x="1524000" y="1397000"/>
          <a:ext cx="6096000" cy="259588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n-US" dirty="0" smtClean="0">
                          <a:solidFill>
                            <a:srgbClr val="FFFFFF"/>
                          </a:solidFill>
                        </a:rPr>
                        <a:t>STI</a:t>
                      </a:r>
                      <a:endParaRPr lang="en-US" dirty="0">
                        <a:solidFill>
                          <a:srgbClr val="FFFFFF"/>
                        </a:solidFill>
                      </a:endParaRPr>
                    </a:p>
                  </a:txBody>
                  <a:tcPr/>
                </a:tc>
                <a:tc>
                  <a:txBody>
                    <a:bodyPr/>
                    <a:lstStyle/>
                    <a:p>
                      <a:pPr algn="ctr"/>
                      <a:r>
                        <a:rPr lang="en-US" dirty="0" smtClean="0">
                          <a:solidFill>
                            <a:srgbClr val="FFFFFF"/>
                          </a:solidFill>
                        </a:rPr>
                        <a:t>Approximate</a:t>
                      </a:r>
                      <a:r>
                        <a:rPr lang="en-US" baseline="0" dirty="0" smtClean="0">
                          <a:solidFill>
                            <a:srgbClr val="FFFFFF"/>
                          </a:solidFill>
                        </a:rPr>
                        <a:t> Risk Reduction</a:t>
                      </a:r>
                      <a:endParaRPr lang="en-US" dirty="0">
                        <a:solidFill>
                          <a:srgbClr val="FFFFFF"/>
                        </a:solidFill>
                      </a:endParaRPr>
                    </a:p>
                  </a:txBody>
                  <a:tcPr/>
                </a:tc>
              </a:tr>
              <a:tr h="370840">
                <a:tc>
                  <a:txBody>
                    <a:bodyPr/>
                    <a:lstStyle/>
                    <a:p>
                      <a:r>
                        <a:rPr lang="en-US" dirty="0" smtClean="0">
                          <a:solidFill>
                            <a:schemeClr val="tx1"/>
                          </a:solidFill>
                        </a:rPr>
                        <a:t>HIV</a:t>
                      </a:r>
                      <a:endParaRPr lang="en-US" dirty="0">
                        <a:solidFill>
                          <a:schemeClr val="tx1"/>
                        </a:solidFill>
                      </a:endParaRPr>
                    </a:p>
                  </a:txBody>
                  <a:tcPr/>
                </a:tc>
                <a:tc>
                  <a:txBody>
                    <a:bodyPr/>
                    <a:lstStyle/>
                    <a:p>
                      <a:r>
                        <a:rPr lang="en-US" dirty="0" smtClean="0"/>
                        <a:t>80% – 85%</a:t>
                      </a:r>
                      <a:endParaRPr lang="en-US" dirty="0"/>
                    </a:p>
                  </a:txBody>
                  <a:tcPr/>
                </a:tc>
              </a:tr>
              <a:tr h="370840">
                <a:tc>
                  <a:txBody>
                    <a:bodyPr/>
                    <a:lstStyle/>
                    <a:p>
                      <a:r>
                        <a:rPr lang="en-US" dirty="0" smtClean="0"/>
                        <a:t>HPV</a:t>
                      </a:r>
                      <a:endParaRPr lang="en-US" dirty="0"/>
                    </a:p>
                  </a:txBody>
                  <a:tcPr/>
                </a:tc>
                <a:tc>
                  <a:txBody>
                    <a:bodyPr/>
                    <a:lstStyle/>
                    <a:p>
                      <a:r>
                        <a:rPr lang="en-US" dirty="0" smtClean="0"/>
                        <a:t>Up to 70%</a:t>
                      </a:r>
                      <a:endParaRPr lang="en-US" dirty="0"/>
                    </a:p>
                  </a:txBody>
                  <a:tcPr/>
                </a:tc>
              </a:tr>
              <a:tr h="370840">
                <a:tc>
                  <a:txBody>
                    <a:bodyPr/>
                    <a:lstStyle/>
                    <a:p>
                      <a:r>
                        <a:rPr lang="en-US" dirty="0" smtClean="0"/>
                        <a:t>Gonorrhea</a:t>
                      </a:r>
                      <a:endParaRPr lang="en-US" dirty="0"/>
                    </a:p>
                  </a:txBody>
                  <a:tcPr/>
                </a:tc>
                <a:tc>
                  <a:txBody>
                    <a:bodyPr/>
                    <a:lstStyle/>
                    <a:p>
                      <a:r>
                        <a:rPr lang="en-US" dirty="0" smtClean="0"/>
                        <a:t>50%</a:t>
                      </a:r>
                      <a:endParaRPr lang="en-US" dirty="0"/>
                    </a:p>
                  </a:txBody>
                  <a:tcPr/>
                </a:tc>
              </a:tr>
              <a:tr h="370840">
                <a:tc>
                  <a:txBody>
                    <a:bodyPr/>
                    <a:lstStyle/>
                    <a:p>
                      <a:r>
                        <a:rPr lang="en-US" dirty="0" smtClean="0"/>
                        <a:t>Chlamydia</a:t>
                      </a:r>
                      <a:endParaRPr lang="en-US" dirty="0"/>
                    </a:p>
                  </a:txBody>
                  <a:tcPr/>
                </a:tc>
                <a:tc>
                  <a:txBody>
                    <a:bodyPr/>
                    <a:lstStyle/>
                    <a:p>
                      <a:r>
                        <a:rPr lang="en-US" dirty="0" smtClean="0"/>
                        <a:t>50%</a:t>
                      </a:r>
                    </a:p>
                  </a:txBody>
                  <a:tcPr/>
                </a:tc>
              </a:tr>
              <a:tr h="370840">
                <a:tc>
                  <a:txBody>
                    <a:bodyPr/>
                    <a:lstStyle/>
                    <a:p>
                      <a:r>
                        <a:rPr lang="en-US" dirty="0" smtClean="0"/>
                        <a:t>Syphilis</a:t>
                      </a:r>
                      <a:endParaRPr lang="en-US" dirty="0"/>
                    </a:p>
                  </a:txBody>
                  <a:tcPr/>
                </a:tc>
                <a:tc>
                  <a:txBody>
                    <a:bodyPr/>
                    <a:lstStyle/>
                    <a:p>
                      <a:r>
                        <a:rPr lang="en-US" dirty="0" smtClean="0"/>
                        <a:t>30% - 50%</a:t>
                      </a:r>
                      <a:endParaRPr lang="en-US" dirty="0"/>
                    </a:p>
                  </a:txBody>
                  <a:tcPr/>
                </a:tc>
              </a:tr>
              <a:tr h="370840">
                <a:tc>
                  <a:txBody>
                    <a:bodyPr/>
                    <a:lstStyle/>
                    <a:p>
                      <a:r>
                        <a:rPr lang="en-US" dirty="0" smtClean="0"/>
                        <a:t>Herpes</a:t>
                      </a:r>
                      <a:endParaRPr lang="en-US" dirty="0"/>
                    </a:p>
                  </a:txBody>
                  <a:tcPr/>
                </a:tc>
                <a:tc>
                  <a:txBody>
                    <a:bodyPr/>
                    <a:lstStyle/>
                    <a:p>
                      <a:r>
                        <a:rPr lang="en-US" dirty="0" smtClean="0"/>
                        <a:t>30%</a:t>
                      </a:r>
                      <a:endParaRPr lang="en-US" dirty="0"/>
                    </a:p>
                  </a:txBody>
                  <a:tcPr/>
                </a:tc>
              </a:tr>
            </a:tbl>
          </a:graphicData>
        </a:graphic>
      </p:graphicFrame>
      <p:sp>
        <p:nvSpPr>
          <p:cNvPr id="5" name="TextBox 4"/>
          <p:cNvSpPr txBox="1"/>
          <p:nvPr/>
        </p:nvSpPr>
        <p:spPr>
          <a:xfrm>
            <a:off x="2209800" y="4259580"/>
            <a:ext cx="4572000" cy="369332"/>
          </a:xfrm>
          <a:prstGeom prst="rect">
            <a:avLst/>
          </a:prstGeom>
          <a:noFill/>
        </p:spPr>
        <p:txBody>
          <a:bodyPr wrap="square" rtlCol="0">
            <a:spAutoFit/>
          </a:bodyPr>
          <a:lstStyle/>
          <a:p>
            <a:r>
              <a:rPr lang="en-US" b="1" dirty="0" smtClean="0"/>
              <a:t>*Condoms are less effective with anal sex</a:t>
            </a:r>
            <a:r>
              <a:rPr lang="en-US" dirty="0" smtClean="0"/>
              <a:t>.</a:t>
            </a:r>
            <a:endParaRPr lang="en-US" dirty="0"/>
          </a:p>
        </p:txBody>
      </p:sp>
      <p:sp>
        <p:nvSpPr>
          <p:cNvPr id="6" name="TextBox 5"/>
          <p:cNvSpPr txBox="1"/>
          <p:nvPr/>
        </p:nvSpPr>
        <p:spPr>
          <a:xfrm>
            <a:off x="2971800" y="5410200"/>
            <a:ext cx="4648200" cy="923330"/>
          </a:xfrm>
          <a:prstGeom prst="rect">
            <a:avLst/>
          </a:prstGeom>
          <a:noFill/>
        </p:spPr>
        <p:txBody>
          <a:bodyPr wrap="square" rtlCol="0">
            <a:spAutoFit/>
          </a:bodyPr>
          <a:lstStyle/>
          <a:p>
            <a:r>
              <a:rPr lang="en-US" dirty="0" smtClean="0">
                <a:solidFill>
                  <a:srgbClr val="FFFFFF"/>
                </a:solidFill>
              </a:rPr>
              <a:t>A condom only covers what a condom covers!</a:t>
            </a:r>
          </a:p>
          <a:p>
            <a:r>
              <a:rPr lang="en-US" dirty="0" smtClean="0">
                <a:solidFill>
                  <a:srgbClr val="FFFFFF"/>
                </a:solidFill>
              </a:rPr>
              <a:t>They do not protect against skin-to-skin transmission.</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anim calcmode="lin" valueType="num">
                                      <p:cBhvr>
                                        <p:cTn id="13"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52400"/>
            <a:ext cx="7520940" cy="762000"/>
          </a:xfrm>
        </p:spPr>
        <p:txBody>
          <a:bodyPr/>
          <a:lstStyle/>
          <a:p>
            <a:pPr algn="ctr"/>
            <a:r>
              <a:rPr lang="en-US" b="1" dirty="0" smtClean="0"/>
              <a:t>Review of the Risks of Adolescent sexual behavior</a:t>
            </a:r>
            <a:endParaRPr lang="en-US" b="1" dirty="0"/>
          </a:p>
        </p:txBody>
      </p:sp>
      <p:sp>
        <p:nvSpPr>
          <p:cNvPr id="3" name="Content Placeholder 2"/>
          <p:cNvSpPr>
            <a:spLocks noGrp="1"/>
          </p:cNvSpPr>
          <p:nvPr>
            <p:ph idx="1"/>
          </p:nvPr>
        </p:nvSpPr>
        <p:spPr>
          <a:xfrm>
            <a:off x="762000" y="1447800"/>
            <a:ext cx="7520940" cy="3579849"/>
          </a:xfrm>
        </p:spPr>
        <p:txBody>
          <a:bodyPr>
            <a:normAutofit/>
          </a:bodyPr>
          <a:lstStyle/>
          <a:p>
            <a:pPr marL="457200" indent="-457200">
              <a:buAutoNum type="arabicPeriod"/>
            </a:pPr>
            <a:r>
              <a:rPr lang="en-US" sz="2400" dirty="0" smtClean="0"/>
              <a:t>Teen pregnancy</a:t>
            </a:r>
          </a:p>
          <a:p>
            <a:pPr marL="457200" indent="-457200">
              <a:buAutoNum type="arabicPeriod"/>
            </a:pPr>
            <a:r>
              <a:rPr lang="en-US" sz="2400" dirty="0" smtClean="0"/>
              <a:t>Sexually Transmitted Infections</a:t>
            </a:r>
          </a:p>
          <a:p>
            <a:pPr marL="457200" indent="-457200">
              <a:buAutoNum type="arabicPeriod"/>
            </a:pPr>
            <a:r>
              <a:rPr lang="en-US" sz="2400" dirty="0" smtClean="0"/>
              <a:t>Changes in the Brain leading to:</a:t>
            </a:r>
          </a:p>
          <a:p>
            <a:pPr marL="288036" lvl="1" indent="-457200">
              <a:buAutoNum type="arabicPeriod"/>
            </a:pPr>
            <a:r>
              <a:rPr lang="en-US" sz="2400" dirty="0" smtClean="0"/>
              <a:t>Possible addictions</a:t>
            </a:r>
          </a:p>
          <a:p>
            <a:pPr marL="288036" lvl="1" indent="-457200">
              <a:buAutoNum type="arabicPeriod"/>
            </a:pPr>
            <a:r>
              <a:rPr lang="en-US" sz="2400" dirty="0" smtClean="0"/>
              <a:t>Negative bonding  or damage to bonding ability</a:t>
            </a:r>
          </a:p>
          <a:p>
            <a:pPr marL="0" indent="0"/>
            <a:r>
              <a:rPr lang="en-US" sz="2400" dirty="0" smtClean="0"/>
              <a:t>4. Emotional damage</a:t>
            </a:r>
            <a:endParaRPr lang="en-US" sz="2400" dirty="0"/>
          </a:p>
        </p:txBody>
      </p:sp>
      <p:pic>
        <p:nvPicPr>
          <p:cNvPr id="9218" name="Picture 2" descr="Heart sliced with a knife vecto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000500"/>
            <a:ext cx="1971675" cy="2182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3721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941908"/>
          </a:xfrm>
        </p:spPr>
        <p:txBody>
          <a:bodyPr>
            <a:normAutofit fontScale="90000"/>
          </a:bodyPr>
          <a:lstStyle/>
          <a:p>
            <a:pPr algn="ctr"/>
            <a:r>
              <a:rPr lang="en-US" dirty="0" smtClean="0"/>
              <a:t>Want to know more about helping youth return to a risk avoidance Lifestyle?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652" y="1600200"/>
            <a:ext cx="6815948" cy="76317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495800"/>
            <a:ext cx="3443679" cy="2296934"/>
          </a:xfrm>
          <a:prstGeom prst="rect">
            <a:avLst/>
          </a:prstGeom>
        </p:spPr>
      </p:pic>
      <p:sp>
        <p:nvSpPr>
          <p:cNvPr id="3" name="TextBox 2"/>
          <p:cNvSpPr txBox="1"/>
          <p:nvPr/>
        </p:nvSpPr>
        <p:spPr>
          <a:xfrm>
            <a:off x="2537460" y="2667000"/>
            <a:ext cx="5486400" cy="1323439"/>
          </a:xfrm>
          <a:prstGeom prst="rect">
            <a:avLst/>
          </a:prstGeom>
          <a:noFill/>
        </p:spPr>
        <p:txBody>
          <a:bodyPr wrap="square" rtlCol="0">
            <a:spAutoFit/>
          </a:bodyPr>
          <a:lstStyle/>
          <a:p>
            <a:r>
              <a:rPr lang="en-US" sz="4400" dirty="0" smtClean="0"/>
              <a:t>“Clinical Intervention </a:t>
            </a:r>
            <a:r>
              <a:rPr lang="en-US" sz="3600" dirty="0" smtClean="0"/>
              <a:t>for Optimal Sexual Health”</a:t>
            </a:r>
            <a:endParaRPr lang="en-US" sz="3600" dirty="0"/>
          </a:p>
        </p:txBody>
      </p:sp>
      <p:sp>
        <p:nvSpPr>
          <p:cNvPr id="6" name="TextBox 5"/>
          <p:cNvSpPr txBox="1"/>
          <p:nvPr/>
        </p:nvSpPr>
        <p:spPr>
          <a:xfrm>
            <a:off x="5638800" y="4419600"/>
            <a:ext cx="3048000" cy="1477328"/>
          </a:xfrm>
          <a:prstGeom prst="rect">
            <a:avLst/>
          </a:prstGeom>
          <a:noFill/>
        </p:spPr>
        <p:txBody>
          <a:bodyPr wrap="square" rtlCol="0">
            <a:spAutoFit/>
          </a:bodyPr>
          <a:lstStyle/>
          <a:p>
            <a:r>
              <a:rPr lang="en-US" dirty="0" smtClean="0">
                <a:solidFill>
                  <a:schemeClr val="bg1"/>
                </a:solidFill>
              </a:rPr>
              <a:t>One Day Seminar with Certification from Medical Institute for Sexual Health</a:t>
            </a:r>
          </a:p>
          <a:p>
            <a:r>
              <a:rPr lang="en-US" dirty="0" smtClean="0">
                <a:solidFill>
                  <a:schemeClr val="bg1"/>
                </a:solidFill>
                <a:hlinkClick r:id="rId5"/>
              </a:rPr>
              <a:t>www.medinstitute.org</a:t>
            </a:r>
            <a:endParaRPr lang="en-US" dirty="0" smtClean="0">
              <a:solidFill>
                <a:schemeClr val="bg1"/>
              </a:solidFill>
            </a:endParaRPr>
          </a:p>
          <a:p>
            <a:endParaRPr lang="en-US" dirty="0" smtClean="0">
              <a:solidFill>
                <a:schemeClr val="bg1"/>
              </a:solidFill>
            </a:endParaRPr>
          </a:p>
        </p:txBody>
      </p:sp>
      <p:sp>
        <p:nvSpPr>
          <p:cNvPr id="7" name="TextBox 6"/>
          <p:cNvSpPr txBox="1"/>
          <p:nvPr/>
        </p:nvSpPr>
        <p:spPr>
          <a:xfrm>
            <a:off x="4152900" y="6280666"/>
            <a:ext cx="4495800" cy="369332"/>
          </a:xfrm>
          <a:prstGeom prst="rect">
            <a:avLst/>
          </a:prstGeom>
          <a:noFill/>
        </p:spPr>
        <p:txBody>
          <a:bodyPr wrap="square" rtlCol="0">
            <a:spAutoFit/>
          </a:bodyPr>
          <a:lstStyle/>
          <a:p>
            <a:r>
              <a:rPr lang="en-US" dirty="0" smtClean="0"/>
              <a:t>www.medinstitute@medinstitute.org</a:t>
            </a:r>
            <a:endParaRPr lang="en-US" dirty="0"/>
          </a:p>
        </p:txBody>
      </p:sp>
    </p:spTree>
    <p:extLst>
      <p:ext uri="{BB962C8B-B14F-4D97-AF65-F5344CB8AC3E}">
        <p14:creationId xmlns:p14="http://schemas.microsoft.com/office/powerpoint/2010/main" val="5475861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Encouraging Parents</a:t>
            </a:r>
            <a:endParaRPr lang="en-US" dirty="0"/>
          </a:p>
        </p:txBody>
      </p:sp>
      <p:sp>
        <p:nvSpPr>
          <p:cNvPr id="3" name="Text Placeholder 2"/>
          <p:cNvSpPr>
            <a:spLocks noGrp="1"/>
          </p:cNvSpPr>
          <p:nvPr>
            <p:ph type="body" idx="1"/>
          </p:nvPr>
        </p:nvSpPr>
        <p:spPr/>
        <p:txBody>
          <a:bodyPr>
            <a:noAutofit/>
          </a:bodyPr>
          <a:lstStyle/>
          <a:p>
            <a:r>
              <a:rPr lang="en-US" dirty="0" smtClean="0"/>
              <a:t>To engage their teens in conversations about sexual behavior</a:t>
            </a:r>
            <a:endParaRPr lang="en-US" dirty="0"/>
          </a:p>
        </p:txBody>
      </p:sp>
    </p:spTree>
    <p:extLst>
      <p:ext uri="{BB962C8B-B14F-4D97-AF65-F5344CB8AC3E}">
        <p14:creationId xmlns:p14="http://schemas.microsoft.com/office/powerpoint/2010/main" val="40789866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520940" cy="1295400"/>
          </a:xfrm>
        </p:spPr>
        <p:txBody>
          <a:bodyPr/>
          <a:lstStyle/>
          <a:p>
            <a:pPr algn="ctr"/>
            <a:r>
              <a:rPr lang="en-US" b="1" dirty="0" smtClean="0"/>
              <a:t>Parents often under-estimate their influence over their teens sexual decisions</a:t>
            </a:r>
            <a:endParaRPr lang="en-US" b="1" dirty="0"/>
          </a:p>
        </p:txBody>
      </p:sp>
      <p:sp>
        <p:nvSpPr>
          <p:cNvPr id="3" name="Content Placeholder 2"/>
          <p:cNvSpPr>
            <a:spLocks noGrp="1"/>
          </p:cNvSpPr>
          <p:nvPr>
            <p:ph idx="1"/>
          </p:nvPr>
        </p:nvSpPr>
        <p:spPr>
          <a:xfrm>
            <a:off x="1295400" y="2057400"/>
            <a:ext cx="7520940" cy="2286000"/>
          </a:xfrm>
        </p:spPr>
        <p:txBody>
          <a:bodyPr>
            <a:normAutofit/>
          </a:bodyPr>
          <a:lstStyle/>
          <a:p>
            <a:pPr>
              <a:buFont typeface="Arial"/>
              <a:buChar char="•"/>
            </a:pPr>
            <a:r>
              <a:rPr lang="en-US" sz="2400" b="0" dirty="0">
                <a:solidFill>
                  <a:srgbClr val="000000"/>
                </a:solidFill>
                <a:latin typeface="Arial"/>
              </a:rPr>
              <a:t>Nearly 80 percent of teenagers indicate that what their parents have told them and what their parents might think influence their decisions about sex and relationships </a:t>
            </a:r>
            <a:endParaRPr lang="en-US" sz="2400" dirty="0"/>
          </a:p>
        </p:txBody>
      </p:sp>
    </p:spTree>
    <p:extLst>
      <p:ext uri="{BB962C8B-B14F-4D97-AF65-F5344CB8AC3E}">
        <p14:creationId xmlns:p14="http://schemas.microsoft.com/office/powerpoint/2010/main" val="44272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371600" y="228600"/>
            <a:ext cx="7315200" cy="1143000"/>
          </a:xfrm>
          <a:noFill/>
          <a:extLst>
            <a:ext uri="{909E8E84-426E-40DD-AFC4-6F175D3DCCD1}">
              <a14:hiddenFill xmlns:a14="http://schemas.microsoft.com/office/drawing/2010/main">
                <a:solidFill>
                  <a:srgbClr val="06779F"/>
                </a:solidFill>
              </a14:hiddenFill>
            </a:ext>
          </a:extLst>
        </p:spPr>
        <p:txBody>
          <a:bodyPr/>
          <a:lstStyle/>
          <a:p>
            <a:pPr eaLnBrk="1" hangingPunct="1"/>
            <a:r>
              <a:rPr lang="en-US" altLang="en-US" sz="3600" smtClean="0"/>
              <a:t>Start a Lifelong Conversation</a:t>
            </a:r>
          </a:p>
        </p:txBody>
      </p:sp>
      <p:pic>
        <p:nvPicPr>
          <p:cNvPr id="5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210" y="4151615"/>
            <a:ext cx="3276600" cy="24615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5" descr="son%20on%20dads%20shoulders"/>
          <p:cNvPicPr>
            <a:picLocks noChangeAspect="1" noChangeArrowheads="1"/>
          </p:cNvPicPr>
          <p:nvPr/>
        </p:nvPicPr>
        <p:blipFill>
          <a:blip r:embed="rId4">
            <a:extLst>
              <a:ext uri="{28A0092B-C50C-407E-A947-70E740481C1C}">
                <a14:useLocalDpi xmlns:a14="http://schemas.microsoft.com/office/drawing/2010/main" val="0"/>
              </a:ext>
            </a:extLst>
          </a:blip>
          <a:srcRect t="2499" r="19640"/>
          <a:stretch>
            <a:fillRect/>
          </a:stretch>
        </p:blipFill>
        <p:spPr bwMode="auto">
          <a:xfrm>
            <a:off x="394810" y="1676400"/>
            <a:ext cx="2794160" cy="4995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676400"/>
            <a:ext cx="3276600" cy="2355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7"/>
          <p:cNvPicPr>
            <a:picLocks noChangeAspect="1" noChangeArrowheads="1"/>
          </p:cNvPicPr>
          <p:nvPr/>
        </p:nvPicPr>
        <p:blipFill>
          <a:blip r:embed="rId6">
            <a:extLst>
              <a:ext uri="{28A0092B-C50C-407E-A947-70E740481C1C}">
                <a14:useLocalDpi xmlns:a14="http://schemas.microsoft.com/office/drawing/2010/main" val="0"/>
              </a:ext>
            </a:extLst>
          </a:blip>
          <a:srcRect l="4030" r="7304"/>
          <a:stretch>
            <a:fillRect/>
          </a:stretch>
        </p:blipFill>
        <p:spPr bwMode="auto">
          <a:xfrm>
            <a:off x="6480810" y="1687830"/>
            <a:ext cx="2511260" cy="3938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eaLnBrk="1" hangingPunct="1"/>
            <a:r>
              <a:rPr lang="en-US" altLang="en-US" b="1" dirty="0" smtClean="0"/>
              <a:t>Conversation Starters</a:t>
            </a:r>
          </a:p>
        </p:txBody>
      </p:sp>
      <p:sp>
        <p:nvSpPr>
          <p:cNvPr id="26627" name="Text Box 3"/>
          <p:cNvSpPr txBox="1">
            <a:spLocks noChangeArrowheads="1"/>
          </p:cNvSpPr>
          <p:nvPr/>
        </p:nvSpPr>
        <p:spPr bwMode="auto">
          <a:xfrm>
            <a:off x="414338" y="1690688"/>
            <a:ext cx="8305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15000"/>
              </a:spcBef>
              <a:spcAft>
                <a:spcPct val="15000"/>
              </a:spcAft>
              <a:buClr>
                <a:srgbClr val="F86200"/>
              </a:buClr>
              <a:buSzPct val="140000"/>
              <a:buChar char="•"/>
              <a:defRPr sz="2800">
                <a:solidFill>
                  <a:srgbClr val="06779F"/>
                </a:solidFill>
                <a:latin typeface="Arial" charset="0"/>
              </a:defRPr>
            </a:lvl1pPr>
            <a:lvl2pPr marL="742950" indent="-285750" eaLnBrk="0" hangingPunct="0">
              <a:spcBef>
                <a:spcPct val="15000"/>
              </a:spcBef>
              <a:spcAft>
                <a:spcPct val="15000"/>
              </a:spcAft>
              <a:buClr>
                <a:srgbClr val="F86200"/>
              </a:buClr>
              <a:buSzPct val="140000"/>
              <a:buFont typeface="Arial" charset="0"/>
              <a:buChar char="-"/>
              <a:defRPr sz="2800">
                <a:solidFill>
                  <a:srgbClr val="06779F"/>
                </a:solidFill>
                <a:latin typeface="Arial" charset="0"/>
              </a:defRPr>
            </a:lvl2pPr>
            <a:lvl3pPr marL="1143000" indent="-228600" eaLnBrk="0" hangingPunct="0">
              <a:spcBef>
                <a:spcPct val="20000"/>
              </a:spcBef>
              <a:buClr>
                <a:srgbClr val="BF3017"/>
              </a:buClr>
              <a:buSzPct val="140000"/>
              <a:buFont typeface="Arial" charset="0"/>
              <a:buChar char="-"/>
              <a:defRPr sz="2400">
                <a:solidFill>
                  <a:srgbClr val="0732AD"/>
                </a:solidFill>
                <a:latin typeface="Arial" charset="0"/>
              </a:defRPr>
            </a:lvl3pPr>
            <a:lvl4pPr marL="1600200" indent="-228600" eaLnBrk="0" hangingPunct="0">
              <a:spcBef>
                <a:spcPct val="20000"/>
              </a:spcBef>
              <a:buClr>
                <a:srgbClr val="BF3017"/>
              </a:buClr>
              <a:buSzPct val="140000"/>
              <a:buFont typeface="Arial" charset="0"/>
              <a:buChar char="-"/>
              <a:defRPr sz="2000">
                <a:solidFill>
                  <a:srgbClr val="0732AD"/>
                </a:solidFill>
                <a:latin typeface="Arial" charset="0"/>
              </a:defRPr>
            </a:lvl4pPr>
            <a:lvl5pPr marL="2057400" indent="-228600" eaLnBrk="0" hangingPunct="0">
              <a:spcBef>
                <a:spcPct val="20000"/>
              </a:spcBef>
              <a:buClr>
                <a:srgbClr val="BF3017"/>
              </a:buClr>
              <a:buSzPct val="140000"/>
              <a:buFont typeface="Arial" charset="0"/>
              <a:buChar char="-"/>
              <a:defRPr sz="2000">
                <a:solidFill>
                  <a:srgbClr val="0732AD"/>
                </a:solidFill>
                <a:latin typeface="Arial" charset="0"/>
              </a:defRPr>
            </a:lvl5pPr>
            <a:lvl6pPr marL="25146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6pPr>
            <a:lvl7pPr marL="29718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7pPr>
            <a:lvl8pPr marL="34290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8pPr>
            <a:lvl9pPr marL="38862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9pPr>
          </a:lstStyle>
          <a:p>
            <a:pPr eaLnBrk="1" hangingPunct="1">
              <a:spcBef>
                <a:spcPct val="50000"/>
              </a:spcBef>
              <a:spcAft>
                <a:spcPct val="0"/>
              </a:spcAft>
              <a:buClrTx/>
              <a:buSzTx/>
              <a:buFontTx/>
              <a:buNone/>
            </a:pPr>
            <a:r>
              <a:rPr lang="en-US" altLang="en-US"/>
              <a:t>Everyday situations can be teachable moments</a:t>
            </a:r>
          </a:p>
        </p:txBody>
      </p:sp>
      <p:sp>
        <p:nvSpPr>
          <p:cNvPr id="26628" name="Rectangle 4"/>
          <p:cNvSpPr>
            <a:spLocks noGrp="1" noChangeArrowheads="1"/>
          </p:cNvSpPr>
          <p:nvPr>
            <p:ph type="body" idx="1"/>
          </p:nvPr>
        </p:nvSpPr>
        <p:spPr>
          <a:xfrm>
            <a:off x="381000" y="2287588"/>
            <a:ext cx="8305800" cy="3405187"/>
          </a:xfrm>
        </p:spPr>
        <p:txBody>
          <a:bodyPr>
            <a:normAutofit/>
          </a:bodyPr>
          <a:lstStyle/>
          <a:p>
            <a:pPr eaLnBrk="1" hangingPunct="1"/>
            <a:r>
              <a:rPr lang="en-US" altLang="en-US" sz="2400" dirty="0" smtClean="0"/>
              <a:t>Your 10 year-old wants to go to a friend’s house when the parents are not home </a:t>
            </a:r>
          </a:p>
          <a:p>
            <a:pPr eaLnBrk="1" hangingPunct="1"/>
            <a:r>
              <a:rPr lang="en-US" altLang="en-US" sz="2400" dirty="0" smtClean="0"/>
              <a:t>A popular TV show character has sex </a:t>
            </a:r>
          </a:p>
          <a:p>
            <a:pPr eaLnBrk="1" hangingPunct="1"/>
            <a:r>
              <a:rPr lang="en-US" altLang="en-US" sz="2400" dirty="0" smtClean="0"/>
              <a:t>You hear a provocative song on the radio </a:t>
            </a:r>
          </a:p>
          <a:p>
            <a:pPr eaLnBrk="1" hangingPunct="1"/>
            <a:r>
              <a:rPr lang="en-US" altLang="en-US" sz="2400" dirty="0" smtClean="0"/>
              <a:t>You heard 2 girls got in trouble for kissing in the locker room</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458200" cy="1143000"/>
          </a:xfrm>
        </p:spPr>
        <p:txBody>
          <a:bodyPr lIns="0" rIns="0"/>
          <a:lstStyle/>
          <a:p>
            <a:pPr algn="ctr" eaLnBrk="1" hangingPunct="1"/>
            <a:r>
              <a:rPr lang="en-US" altLang="en-US" b="1" dirty="0" smtClean="0"/>
              <a:t>What can effective communication do for my family?</a:t>
            </a:r>
          </a:p>
        </p:txBody>
      </p:sp>
      <p:sp>
        <p:nvSpPr>
          <p:cNvPr id="8195" name="Rectangle 3"/>
          <p:cNvSpPr>
            <a:spLocks noGrp="1" noChangeArrowheads="1"/>
          </p:cNvSpPr>
          <p:nvPr>
            <p:ph type="body" idx="1"/>
          </p:nvPr>
        </p:nvSpPr>
        <p:spPr>
          <a:xfrm>
            <a:off x="838200" y="2133600"/>
            <a:ext cx="7520940" cy="2590800"/>
          </a:xfrm>
        </p:spPr>
        <p:txBody>
          <a:bodyPr>
            <a:normAutofit/>
          </a:bodyPr>
          <a:lstStyle/>
          <a:p>
            <a:pPr eaLnBrk="1" hangingPunct="1">
              <a:buFont typeface="Arial" panose="020B0604020202020204" pitchFamily="34" charset="0"/>
              <a:buChar char="•"/>
            </a:pPr>
            <a:r>
              <a:rPr lang="en-US" altLang="en-US" sz="2400" dirty="0" smtClean="0"/>
              <a:t>Build trust and respect</a:t>
            </a:r>
          </a:p>
          <a:p>
            <a:pPr eaLnBrk="1" hangingPunct="1">
              <a:buFont typeface="Arial" panose="020B0604020202020204" pitchFamily="34" charset="0"/>
              <a:buChar char="•"/>
            </a:pPr>
            <a:r>
              <a:rPr lang="en-US" altLang="en-US" sz="2400" dirty="0" smtClean="0"/>
              <a:t>Allow healthy expression of emotions</a:t>
            </a:r>
          </a:p>
          <a:p>
            <a:pPr eaLnBrk="1" hangingPunct="1">
              <a:buFont typeface="Arial" panose="020B0604020202020204" pitchFamily="34" charset="0"/>
              <a:buChar char="•"/>
            </a:pPr>
            <a:r>
              <a:rPr lang="en-US" altLang="en-US" sz="2400" dirty="0" smtClean="0"/>
              <a:t>Create a safe environment</a:t>
            </a:r>
          </a:p>
          <a:p>
            <a:pPr eaLnBrk="1" hangingPunct="1">
              <a:buFont typeface="Arial" panose="020B0604020202020204" pitchFamily="34" charset="0"/>
              <a:buChar char="•"/>
            </a:pPr>
            <a:r>
              <a:rPr lang="en-US" altLang="en-US" sz="2400" dirty="0" smtClean="0"/>
              <a:t>Encourage problem solving</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en-US" altLang="en-US" dirty="0" smtClean="0"/>
              <a:t>How do you do it???</a:t>
            </a:r>
          </a:p>
        </p:txBody>
      </p:sp>
      <p:sp>
        <p:nvSpPr>
          <p:cNvPr id="9219" name="Rectangle 3"/>
          <p:cNvSpPr>
            <a:spLocks noGrp="1" noChangeArrowheads="1"/>
          </p:cNvSpPr>
          <p:nvPr>
            <p:ph type="body" idx="1"/>
          </p:nvPr>
        </p:nvSpPr>
        <p:spPr>
          <a:xfrm>
            <a:off x="838200" y="1447800"/>
            <a:ext cx="7520940" cy="3579849"/>
          </a:xfrm>
        </p:spPr>
        <p:txBody>
          <a:bodyPr/>
          <a:lstStyle/>
          <a:p>
            <a:pPr eaLnBrk="1" hangingPunct="1">
              <a:buFont typeface="Arial" panose="020B0604020202020204" pitchFamily="34" charset="0"/>
              <a:buChar char="•"/>
            </a:pPr>
            <a:r>
              <a:rPr lang="en-US" altLang="en-US" sz="2400" dirty="0" smtClean="0"/>
              <a:t>Be an active listener</a:t>
            </a:r>
          </a:p>
          <a:p>
            <a:pPr eaLnBrk="1" hangingPunct="1">
              <a:buFont typeface="Arial" panose="020B0604020202020204" pitchFamily="34" charset="0"/>
              <a:buChar char="•"/>
            </a:pPr>
            <a:r>
              <a:rPr lang="en-US" altLang="en-US" sz="2400" dirty="0" smtClean="0"/>
              <a:t>Give valid information </a:t>
            </a:r>
          </a:p>
          <a:p>
            <a:pPr eaLnBrk="1" hangingPunct="1">
              <a:buFont typeface="Arial" panose="020B0604020202020204" pitchFamily="34" charset="0"/>
              <a:buChar char="•"/>
            </a:pPr>
            <a:r>
              <a:rPr lang="en-US" altLang="en-US" sz="2400" dirty="0" smtClean="0"/>
              <a:t>Clearly state what you expect</a:t>
            </a:r>
          </a:p>
          <a:p>
            <a:pPr eaLnBrk="1" hangingPunct="1">
              <a:buFont typeface="Arial" panose="020B0604020202020204" pitchFamily="34" charset="0"/>
              <a:buChar char="•"/>
            </a:pPr>
            <a:r>
              <a:rPr lang="en-US" altLang="en-US" sz="2400" dirty="0" smtClean="0"/>
              <a:t>Repeat the message frequently and consistently</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US" altLang="en-US" b="1" dirty="0" smtClean="0"/>
              <a:t>What is active listening?</a:t>
            </a:r>
          </a:p>
        </p:txBody>
      </p:sp>
      <p:sp>
        <p:nvSpPr>
          <p:cNvPr id="10243" name="Rectangle 3"/>
          <p:cNvSpPr>
            <a:spLocks noGrp="1" noChangeArrowheads="1"/>
          </p:cNvSpPr>
          <p:nvPr>
            <p:ph type="body" idx="1"/>
          </p:nvPr>
        </p:nvSpPr>
        <p:spPr>
          <a:xfrm>
            <a:off x="762000" y="1447800"/>
            <a:ext cx="7520940" cy="3579849"/>
          </a:xfrm>
        </p:spPr>
        <p:txBody>
          <a:bodyPr/>
          <a:lstStyle/>
          <a:p>
            <a:pPr eaLnBrk="1" hangingPunct="1">
              <a:buFont typeface="Arial" panose="020B0604020202020204" pitchFamily="34" charset="0"/>
              <a:buChar char="•"/>
            </a:pPr>
            <a:r>
              <a:rPr lang="en-US" altLang="en-US" sz="2400" dirty="0" smtClean="0"/>
              <a:t>Pay attention</a:t>
            </a:r>
          </a:p>
          <a:p>
            <a:pPr eaLnBrk="1" hangingPunct="1">
              <a:buFont typeface="Arial" panose="020B0604020202020204" pitchFamily="34" charset="0"/>
              <a:buChar char="•"/>
            </a:pPr>
            <a:r>
              <a:rPr lang="en-US" altLang="en-US" sz="2400" dirty="0" smtClean="0"/>
              <a:t>Listen without interrupting</a:t>
            </a:r>
          </a:p>
          <a:p>
            <a:pPr eaLnBrk="1" hangingPunct="1">
              <a:buFont typeface="Arial" panose="020B0604020202020204" pitchFamily="34" charset="0"/>
              <a:buChar char="•"/>
            </a:pPr>
            <a:r>
              <a:rPr lang="en-US" altLang="en-US" sz="2400" dirty="0" smtClean="0"/>
              <a:t>Restate what you just heard</a:t>
            </a:r>
          </a:p>
          <a:p>
            <a:pPr eaLnBrk="1" hangingPunct="1">
              <a:buFont typeface="Arial" panose="020B0604020202020204" pitchFamily="34" charset="0"/>
              <a:buChar char="•"/>
            </a:pPr>
            <a:r>
              <a:rPr lang="en-US" altLang="en-US" sz="2400" dirty="0" smtClean="0"/>
              <a:t>Identify the feelings that are being expressed</a:t>
            </a:r>
          </a:p>
          <a:p>
            <a:pPr eaLnBrk="1" hangingPunct="1">
              <a:buFont typeface="Arial" panose="020B0604020202020204" pitchFamily="34" charset="0"/>
              <a:buChar char="•"/>
            </a:pPr>
            <a:r>
              <a:rPr lang="en-US" altLang="en-US" sz="2400" dirty="0" smtClean="0"/>
              <a:t>Ask open-ended questions</a:t>
            </a:r>
          </a:p>
          <a:p>
            <a:pPr eaLnBrk="1" hangingPunct="1">
              <a:buFont typeface="Arial" panose="020B0604020202020204" pitchFamily="34" charset="0"/>
              <a:buChar char="•"/>
            </a:pPr>
            <a:r>
              <a:rPr lang="en-US" altLang="en-US" sz="2400" dirty="0" smtClean="0"/>
              <a:t>Put yourself in their shoes</a:t>
            </a:r>
          </a:p>
          <a:p>
            <a:pPr eaLnBrk="1" hangingPunct="1">
              <a:buFontTx/>
              <a:buNone/>
            </a:pPr>
            <a:endParaRPr lang="en-US" alt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Today’s Parents of teens</a:t>
            </a:r>
            <a:endParaRPr lang="en-US" dirty="0"/>
          </a:p>
        </p:txBody>
      </p:sp>
      <p:sp>
        <p:nvSpPr>
          <p:cNvPr id="3" name="Content Placeholder 2"/>
          <p:cNvSpPr>
            <a:spLocks noGrp="1"/>
          </p:cNvSpPr>
          <p:nvPr>
            <p:ph idx="1"/>
          </p:nvPr>
        </p:nvSpPr>
        <p:spPr/>
        <p:txBody>
          <a:bodyPr>
            <a:normAutofit fontScale="85000" lnSpcReduction="20000"/>
          </a:bodyPr>
          <a:lstStyle/>
          <a:p>
            <a:r>
              <a:rPr lang="en-US" sz="2200" dirty="0" smtClean="0"/>
              <a:t>Generation X</a:t>
            </a:r>
          </a:p>
          <a:p>
            <a:pPr>
              <a:buFont typeface="Arial" panose="020B0604020202020204" pitchFamily="34" charset="0"/>
              <a:buChar char="•"/>
            </a:pPr>
            <a:r>
              <a:rPr lang="en-US" sz="2200" dirty="0" smtClean="0"/>
              <a:t>Born 1966 -1976</a:t>
            </a:r>
          </a:p>
          <a:p>
            <a:pPr>
              <a:buFont typeface="Arial" panose="020B0604020202020204" pitchFamily="34" charset="0"/>
              <a:buChar char="•"/>
            </a:pPr>
            <a:r>
              <a:rPr lang="en-US" sz="2200" dirty="0" smtClean="0"/>
              <a:t>Age in 2016 =  40 – 50 years old</a:t>
            </a:r>
          </a:p>
          <a:p>
            <a:pPr marL="0" indent="0"/>
            <a:r>
              <a:rPr lang="en-US" sz="2200" dirty="0" smtClean="0"/>
              <a:t>Generation Y (Millennials)</a:t>
            </a:r>
          </a:p>
          <a:p>
            <a:pPr marL="285750" indent="-285750">
              <a:buFont typeface="Arial" panose="020B0604020202020204" pitchFamily="34" charset="0"/>
              <a:buChar char="•"/>
            </a:pPr>
            <a:r>
              <a:rPr lang="en-US" sz="2200" dirty="0" smtClean="0"/>
              <a:t>Born 1977 – 1994</a:t>
            </a:r>
          </a:p>
          <a:p>
            <a:pPr marL="285750" indent="-285750">
              <a:buFont typeface="Arial" panose="020B0604020202020204" pitchFamily="34" charset="0"/>
              <a:buChar char="•"/>
            </a:pPr>
            <a:r>
              <a:rPr lang="en-US" sz="2200" dirty="0" smtClean="0"/>
              <a:t>Age in 2016 = 22 – 39 years old</a:t>
            </a:r>
          </a:p>
          <a:p>
            <a:pPr marL="0" indent="0"/>
            <a:endParaRPr lang="en-US" sz="2200" dirty="0"/>
          </a:p>
          <a:p>
            <a:pPr marL="0" indent="0"/>
            <a:r>
              <a:rPr lang="en-US" sz="2200" dirty="0" smtClean="0"/>
              <a:t>Depending on how early a person had children, parents of teens today are from the end of Generation X and the beginning of Generation Y</a:t>
            </a:r>
          </a:p>
          <a:p>
            <a:pPr marL="0" indent="0"/>
            <a:r>
              <a:rPr lang="en-US" dirty="0"/>
              <a:t>	</a:t>
            </a:r>
            <a:endParaRPr lang="en-US" dirty="0" smtClean="0"/>
          </a:p>
          <a:p>
            <a:r>
              <a:rPr lang="en-US" dirty="0"/>
              <a:t>	</a:t>
            </a:r>
          </a:p>
        </p:txBody>
      </p:sp>
    </p:spTree>
    <p:extLst>
      <p:ext uri="{BB962C8B-B14F-4D97-AF65-F5344CB8AC3E}">
        <p14:creationId xmlns:p14="http://schemas.microsoft.com/office/powerpoint/2010/main" val="18756342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eaLnBrk="1" hangingPunct="1"/>
            <a:r>
              <a:rPr lang="en-US" altLang="en-US" b="1" dirty="0" smtClean="0"/>
              <a:t>Pay Attention</a:t>
            </a:r>
          </a:p>
        </p:txBody>
      </p:sp>
      <p:sp>
        <p:nvSpPr>
          <p:cNvPr id="11267" name="Rectangle 3"/>
          <p:cNvSpPr>
            <a:spLocks noGrp="1" noChangeArrowheads="1"/>
          </p:cNvSpPr>
          <p:nvPr>
            <p:ph type="body" idx="1"/>
          </p:nvPr>
        </p:nvSpPr>
        <p:spPr>
          <a:xfrm>
            <a:off x="503238" y="1798638"/>
            <a:ext cx="8031162" cy="3078162"/>
          </a:xfrm>
        </p:spPr>
        <p:txBody>
          <a:bodyPr/>
          <a:lstStyle/>
          <a:p>
            <a:pPr eaLnBrk="1" hangingPunct="1">
              <a:buFont typeface="Arial" panose="020B0604020202020204" pitchFamily="34" charset="0"/>
              <a:buChar char="•"/>
            </a:pPr>
            <a:r>
              <a:rPr lang="en-US" altLang="en-US" sz="2400" dirty="0" smtClean="0"/>
              <a:t>Stop what you are doing – don’t multi-task your kids!</a:t>
            </a:r>
          </a:p>
          <a:p>
            <a:pPr eaLnBrk="1" hangingPunct="1">
              <a:buFont typeface="Arial" panose="020B0604020202020204" pitchFamily="34" charset="0"/>
              <a:buChar char="•"/>
            </a:pPr>
            <a:r>
              <a:rPr lang="en-US" altLang="en-US" sz="2400" dirty="0" smtClean="0"/>
              <a:t>Make eye contact</a:t>
            </a:r>
          </a:p>
          <a:p>
            <a:pPr eaLnBrk="1" hangingPunct="1">
              <a:buFont typeface="Arial" panose="020B0604020202020204" pitchFamily="34" charset="0"/>
              <a:buChar char="•"/>
            </a:pPr>
            <a:r>
              <a:rPr lang="en-US" altLang="en-US" sz="2400" dirty="0" smtClean="0"/>
              <a:t>Use your body language to let them know you are listening</a:t>
            </a:r>
          </a:p>
          <a:p>
            <a:pPr eaLnBrk="1" hangingPunct="1">
              <a:buFont typeface="Arial" panose="020B0604020202020204" pitchFamily="34" charset="0"/>
              <a:buChar char="•"/>
            </a:pPr>
            <a:r>
              <a:rPr lang="en-US" altLang="en-US" sz="2400" dirty="0" smtClean="0"/>
              <a:t>Put your smartphone away</a:t>
            </a:r>
          </a:p>
          <a:p>
            <a:pPr marL="284163" indent="-284163" eaLnBrk="1" hangingPunct="1"/>
            <a:endParaRPr lang="en-US" altLang="en-US" dirty="0" smtClean="0"/>
          </a:p>
          <a:p>
            <a:pPr marL="284163" indent="-284163" eaLnBrk="1" hangingPunct="1"/>
            <a:endParaRPr lang="en-US" altLang="en-US" dirty="0" smtClean="0"/>
          </a:p>
          <a:p>
            <a:pPr marL="284163" indent="-284163" eaLnBrk="1" hangingPunct="1"/>
            <a:endParaRPr lang="en-US" altLang="en-US"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4648200"/>
            <a:ext cx="3048000" cy="2033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animEffect transition="in" filter="wipe(down)">
                                      <p:cBhvr>
                                        <p:cTn id="7" dur="580">
                                          <p:stCondLst>
                                            <p:cond delay="0"/>
                                          </p:stCondLst>
                                        </p:cTn>
                                        <p:tgtEl>
                                          <p:spTgt spid="11267">
                                            <p:txEl>
                                              <p:pRg st="3" end="3"/>
                                            </p:txEl>
                                          </p:spTgt>
                                        </p:tgtEl>
                                      </p:cBhvr>
                                    </p:animEffect>
                                    <p:anim calcmode="lin" valueType="num">
                                      <p:cBhvr>
                                        <p:cTn id="8" dur="1822" tmFilter="0,0; 0.14,0.36; 0.43,0.73; 0.71,0.91; 1.0,1.0">
                                          <p:stCondLst>
                                            <p:cond delay="0"/>
                                          </p:stCondLst>
                                        </p:cTn>
                                        <p:tgtEl>
                                          <p:spTgt spid="11267">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267">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267">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267">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267">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1267">
                                            <p:txEl>
                                              <p:pRg st="3" end="3"/>
                                            </p:txEl>
                                          </p:spTgt>
                                        </p:tgtEl>
                                      </p:cBhvr>
                                      <p:to x="100000" y="60000"/>
                                    </p:animScale>
                                    <p:animScale>
                                      <p:cBhvr>
                                        <p:cTn id="14" dur="166" decel="50000">
                                          <p:stCondLst>
                                            <p:cond delay="676"/>
                                          </p:stCondLst>
                                        </p:cTn>
                                        <p:tgtEl>
                                          <p:spTgt spid="11267">
                                            <p:txEl>
                                              <p:pRg st="3" end="3"/>
                                            </p:txEl>
                                          </p:spTgt>
                                        </p:tgtEl>
                                      </p:cBhvr>
                                      <p:to x="100000" y="100000"/>
                                    </p:animScale>
                                    <p:animScale>
                                      <p:cBhvr>
                                        <p:cTn id="15" dur="26">
                                          <p:stCondLst>
                                            <p:cond delay="1312"/>
                                          </p:stCondLst>
                                        </p:cTn>
                                        <p:tgtEl>
                                          <p:spTgt spid="11267">
                                            <p:txEl>
                                              <p:pRg st="3" end="3"/>
                                            </p:txEl>
                                          </p:spTgt>
                                        </p:tgtEl>
                                      </p:cBhvr>
                                      <p:to x="100000" y="80000"/>
                                    </p:animScale>
                                    <p:animScale>
                                      <p:cBhvr>
                                        <p:cTn id="16" dur="166" decel="50000">
                                          <p:stCondLst>
                                            <p:cond delay="1338"/>
                                          </p:stCondLst>
                                        </p:cTn>
                                        <p:tgtEl>
                                          <p:spTgt spid="11267">
                                            <p:txEl>
                                              <p:pRg st="3" end="3"/>
                                            </p:txEl>
                                          </p:spTgt>
                                        </p:tgtEl>
                                      </p:cBhvr>
                                      <p:to x="100000" y="100000"/>
                                    </p:animScale>
                                    <p:animScale>
                                      <p:cBhvr>
                                        <p:cTn id="17" dur="26">
                                          <p:stCondLst>
                                            <p:cond delay="1642"/>
                                          </p:stCondLst>
                                        </p:cTn>
                                        <p:tgtEl>
                                          <p:spTgt spid="11267">
                                            <p:txEl>
                                              <p:pRg st="3" end="3"/>
                                            </p:txEl>
                                          </p:spTgt>
                                        </p:tgtEl>
                                      </p:cBhvr>
                                      <p:to x="100000" y="90000"/>
                                    </p:animScale>
                                    <p:animScale>
                                      <p:cBhvr>
                                        <p:cTn id="18" dur="166" decel="50000">
                                          <p:stCondLst>
                                            <p:cond delay="1668"/>
                                          </p:stCondLst>
                                        </p:cTn>
                                        <p:tgtEl>
                                          <p:spTgt spid="11267">
                                            <p:txEl>
                                              <p:pRg st="3" end="3"/>
                                            </p:txEl>
                                          </p:spTgt>
                                        </p:tgtEl>
                                      </p:cBhvr>
                                      <p:to x="100000" y="100000"/>
                                    </p:animScale>
                                    <p:animScale>
                                      <p:cBhvr>
                                        <p:cTn id="19" dur="26">
                                          <p:stCondLst>
                                            <p:cond delay="1808"/>
                                          </p:stCondLst>
                                        </p:cTn>
                                        <p:tgtEl>
                                          <p:spTgt spid="11267">
                                            <p:txEl>
                                              <p:pRg st="3" end="3"/>
                                            </p:txEl>
                                          </p:spTgt>
                                        </p:tgtEl>
                                      </p:cBhvr>
                                      <p:to x="100000" y="95000"/>
                                    </p:animScale>
                                    <p:animScale>
                                      <p:cBhvr>
                                        <p:cTn id="20" dur="166" decel="50000">
                                          <p:stCondLst>
                                            <p:cond delay="1834"/>
                                          </p:stCondLst>
                                        </p:cTn>
                                        <p:tgtEl>
                                          <p:spTgt spid="11267">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r>
              <a:rPr lang="en-US" altLang="en-US" b="1" dirty="0" smtClean="0"/>
              <a:t>Listen Without Interrupting</a:t>
            </a:r>
          </a:p>
        </p:txBody>
      </p:sp>
      <p:sp>
        <p:nvSpPr>
          <p:cNvPr id="12291" name="Rectangle 3"/>
          <p:cNvSpPr>
            <a:spLocks noGrp="1" noChangeArrowheads="1"/>
          </p:cNvSpPr>
          <p:nvPr>
            <p:ph type="body" idx="1"/>
          </p:nvPr>
        </p:nvSpPr>
        <p:spPr/>
        <p:txBody>
          <a:bodyPr/>
          <a:lstStyle/>
          <a:p>
            <a:pPr eaLnBrk="1" hangingPunct="1">
              <a:buFont typeface="Arial" panose="020B0604020202020204" pitchFamily="34" charset="0"/>
              <a:buChar char="•"/>
            </a:pPr>
            <a:r>
              <a:rPr lang="en-US" altLang="en-US" sz="2400" dirty="0" smtClean="0"/>
              <a:t>Hold your thoughts – don’t think of what you want to say next</a:t>
            </a:r>
          </a:p>
          <a:p>
            <a:pPr eaLnBrk="1" hangingPunct="1">
              <a:buFont typeface="Arial" panose="020B0604020202020204" pitchFamily="34" charset="0"/>
              <a:buChar char="•"/>
            </a:pPr>
            <a:r>
              <a:rPr lang="en-US" altLang="en-US" sz="2400" dirty="0" smtClean="0"/>
              <a:t>Wait until they are done talking before responding</a:t>
            </a:r>
          </a:p>
          <a:p>
            <a:pPr eaLnBrk="1" hangingPunct="1">
              <a:buFont typeface="Arial" panose="020B0604020202020204" pitchFamily="34" charset="0"/>
              <a:buChar char="•"/>
            </a:pPr>
            <a:r>
              <a:rPr lang="en-US" altLang="en-US" sz="2400" dirty="0" smtClean="0"/>
              <a:t>Avoid changing the subject</a:t>
            </a:r>
          </a:p>
          <a:p>
            <a:pPr eaLnBrk="1" hangingPunct="1">
              <a:buFont typeface="Arial" panose="020B0604020202020204" pitchFamily="34" charset="0"/>
              <a:buChar char="•"/>
            </a:pPr>
            <a:r>
              <a:rPr lang="en-US" altLang="en-US" sz="2400" dirty="0" smtClean="0"/>
              <a:t>Stay calm and attentive</a:t>
            </a:r>
          </a:p>
          <a:p>
            <a:pPr eaLnBrk="1" hangingPunct="1">
              <a:buFont typeface="Arial" panose="020B0604020202020204" pitchFamily="34" charset="0"/>
              <a:buChar char="•"/>
            </a:pPr>
            <a:r>
              <a:rPr lang="en-US" altLang="en-US" sz="2400" dirty="0" smtClean="0"/>
              <a:t>Remember, this is a 2-way conversation</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n-US" altLang="en-US" b="1" dirty="0" smtClean="0"/>
              <a:t>Restate what you just Heard</a:t>
            </a:r>
          </a:p>
        </p:txBody>
      </p:sp>
      <p:sp>
        <p:nvSpPr>
          <p:cNvPr id="13315" name="Rectangle 3"/>
          <p:cNvSpPr>
            <a:spLocks noGrp="1" noChangeArrowheads="1"/>
          </p:cNvSpPr>
          <p:nvPr>
            <p:ph type="body" idx="1"/>
          </p:nvPr>
        </p:nvSpPr>
        <p:spPr>
          <a:xfrm>
            <a:off x="509588" y="1600200"/>
            <a:ext cx="8229600" cy="4525963"/>
          </a:xfrm>
        </p:spPr>
        <p:txBody>
          <a:bodyPr>
            <a:normAutofit/>
          </a:bodyPr>
          <a:lstStyle/>
          <a:p>
            <a:pPr marL="344488" indent="-344488" eaLnBrk="1" hangingPunct="1"/>
            <a:r>
              <a:rPr lang="en-US" altLang="en-US" sz="2800" dirty="0" smtClean="0"/>
              <a:t>Repeat the question or statement exactly how you heard it </a:t>
            </a:r>
          </a:p>
          <a:p>
            <a:pPr marL="344488" indent="-344488" eaLnBrk="1" hangingPunct="1">
              <a:buFontTx/>
              <a:buNone/>
            </a:pPr>
            <a:r>
              <a:rPr lang="en-US" altLang="en-US" sz="2800" dirty="0" smtClean="0"/>
              <a:t>	or</a:t>
            </a:r>
          </a:p>
          <a:p>
            <a:pPr marL="344488" indent="-344488" eaLnBrk="1" hangingPunct="1"/>
            <a:r>
              <a:rPr lang="en-US" altLang="en-US" sz="2800" dirty="0" smtClean="0"/>
              <a:t>Restate it in your own words (paraphrase)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274638"/>
            <a:ext cx="8534400" cy="1249362"/>
          </a:xfrm>
        </p:spPr>
        <p:txBody>
          <a:bodyPr lIns="0" rIns="0"/>
          <a:lstStyle/>
          <a:p>
            <a:pPr algn="ctr" eaLnBrk="1" hangingPunct="1"/>
            <a:r>
              <a:rPr lang="en-US" altLang="en-US" b="1" dirty="0" smtClean="0"/>
              <a:t>Identify Feelings being Expressed</a:t>
            </a:r>
          </a:p>
        </p:txBody>
      </p:sp>
      <p:sp>
        <p:nvSpPr>
          <p:cNvPr id="14339" name="Rectangle 3"/>
          <p:cNvSpPr>
            <a:spLocks noGrp="1" noChangeArrowheads="1"/>
          </p:cNvSpPr>
          <p:nvPr>
            <p:ph type="body" idx="1"/>
          </p:nvPr>
        </p:nvSpPr>
        <p:spPr>
          <a:xfrm>
            <a:off x="381000" y="1752600"/>
            <a:ext cx="8458200" cy="4179888"/>
          </a:xfrm>
        </p:spPr>
        <p:txBody>
          <a:bodyPr/>
          <a:lstStyle/>
          <a:p>
            <a:pPr marL="344488" indent="-344488" eaLnBrk="1" hangingPunct="1">
              <a:buFont typeface="Arial" panose="020B0604020202020204" pitchFamily="34" charset="0"/>
              <a:buChar char="•"/>
            </a:pPr>
            <a:r>
              <a:rPr lang="en-US" altLang="en-US" sz="2400" dirty="0" smtClean="0"/>
              <a:t>Are they angry or upset?</a:t>
            </a:r>
          </a:p>
          <a:p>
            <a:pPr marL="344488" indent="-344488" eaLnBrk="1" hangingPunct="1">
              <a:buFont typeface="Arial" panose="020B0604020202020204" pitchFamily="34" charset="0"/>
              <a:buChar char="•"/>
            </a:pPr>
            <a:r>
              <a:rPr lang="en-US" altLang="en-US" sz="2400" dirty="0" smtClean="0"/>
              <a:t>Do they feel pressured?</a:t>
            </a:r>
          </a:p>
          <a:p>
            <a:pPr marL="344488" indent="-344488" eaLnBrk="1" hangingPunct="1">
              <a:buFont typeface="Arial" panose="020B0604020202020204" pitchFamily="34" charset="0"/>
              <a:buChar char="•"/>
            </a:pPr>
            <a:r>
              <a:rPr lang="en-US" altLang="en-US" sz="2400" dirty="0" smtClean="0"/>
              <a:t>Are they depressed?</a:t>
            </a:r>
          </a:p>
          <a:p>
            <a:pPr marL="344488" indent="-344488" eaLnBrk="1" hangingPunct="1">
              <a:buFont typeface="Arial" panose="020B0604020202020204" pitchFamily="34" charset="0"/>
              <a:buChar char="•"/>
            </a:pPr>
            <a:r>
              <a:rPr lang="en-US" altLang="en-US" sz="2400" dirty="0" smtClean="0"/>
              <a:t>Are they looking for attention?</a:t>
            </a:r>
          </a:p>
          <a:p>
            <a:pPr marL="344488" indent="-344488" eaLnBrk="1" hangingPunct="1">
              <a:buFont typeface="Arial" panose="020B0604020202020204" pitchFamily="34" charset="0"/>
              <a:buChar char="•"/>
            </a:pPr>
            <a:r>
              <a:rPr lang="en-US" altLang="en-US" sz="2400" dirty="0" smtClean="0"/>
              <a:t>Do they feel helpless? </a:t>
            </a:r>
          </a:p>
          <a:p>
            <a:pPr marL="344488" indent="-344488" eaLnBrk="1" hangingPunct="1">
              <a:buFont typeface="Arial" panose="020B0604020202020204" pitchFamily="34" charset="0"/>
              <a:buChar char="•"/>
            </a:pPr>
            <a:r>
              <a:rPr lang="en-US" altLang="en-US" sz="2400" dirty="0" smtClean="0"/>
              <a:t>Ask them if you have correctly identified what they are feeling</a:t>
            </a:r>
          </a:p>
          <a:p>
            <a:pPr marL="1223963" lvl="1" indent="-533400" eaLnBrk="1" hangingPunct="1"/>
            <a:endParaRPr lang="en-US" alt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391" y="5257800"/>
            <a:ext cx="2589915" cy="1333729"/>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eaLnBrk="1" hangingPunct="1"/>
            <a:r>
              <a:rPr lang="en-US" altLang="en-US" b="1" dirty="0" smtClean="0"/>
              <a:t>Ask Open-ended Questions Instead of YES/NO Questions</a:t>
            </a:r>
          </a:p>
        </p:txBody>
      </p:sp>
      <p:sp>
        <p:nvSpPr>
          <p:cNvPr id="15363" name="Rectangle 3"/>
          <p:cNvSpPr>
            <a:spLocks noGrp="1" noChangeArrowheads="1"/>
          </p:cNvSpPr>
          <p:nvPr>
            <p:ph type="body" idx="1"/>
          </p:nvPr>
        </p:nvSpPr>
        <p:spPr>
          <a:xfrm>
            <a:off x="1219200" y="1447800"/>
            <a:ext cx="7520940" cy="3579849"/>
          </a:xfrm>
        </p:spPr>
        <p:txBody>
          <a:bodyPr/>
          <a:lstStyle/>
          <a:p>
            <a:pPr eaLnBrk="1" hangingPunct="1">
              <a:buFont typeface="Arial" panose="020B0604020202020204" pitchFamily="34" charset="0"/>
              <a:buChar char="•"/>
            </a:pPr>
            <a:r>
              <a:rPr lang="en-US" altLang="en-US" sz="2400" dirty="0" smtClean="0"/>
              <a:t>How did that make you feel?</a:t>
            </a:r>
          </a:p>
          <a:p>
            <a:pPr eaLnBrk="1" hangingPunct="1">
              <a:buFont typeface="Arial" panose="020B0604020202020204" pitchFamily="34" charset="0"/>
              <a:buChar char="•"/>
            </a:pPr>
            <a:r>
              <a:rPr lang="en-US" altLang="en-US" sz="2400" dirty="0" smtClean="0"/>
              <a:t>How did that work out? </a:t>
            </a:r>
          </a:p>
          <a:p>
            <a:pPr eaLnBrk="1" hangingPunct="1">
              <a:buFont typeface="Arial" panose="020B0604020202020204" pitchFamily="34" charset="0"/>
              <a:buChar char="•"/>
            </a:pPr>
            <a:r>
              <a:rPr lang="en-US" altLang="en-US" sz="2400" dirty="0" smtClean="0"/>
              <a:t>What do you think could happen?</a:t>
            </a:r>
          </a:p>
          <a:p>
            <a:pPr eaLnBrk="1" hangingPunct="1">
              <a:buFont typeface="Arial" panose="020B0604020202020204" pitchFamily="34" charset="0"/>
              <a:buChar char="•"/>
            </a:pPr>
            <a:r>
              <a:rPr lang="en-US" altLang="en-US" sz="2400" dirty="0" smtClean="0"/>
              <a:t>Then what happened?</a:t>
            </a:r>
          </a:p>
          <a:p>
            <a:pPr eaLnBrk="1" hangingPunct="1">
              <a:buFont typeface="Arial" panose="020B0604020202020204" pitchFamily="34" charset="0"/>
              <a:buChar char="•"/>
            </a:pPr>
            <a:r>
              <a:rPr lang="en-US" altLang="en-US" sz="2400" dirty="0" smtClean="0"/>
              <a:t>How come?</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eaLnBrk="1" hangingPunct="1"/>
            <a:r>
              <a:rPr lang="en-US" altLang="en-US" b="1" dirty="0" smtClean="0"/>
              <a:t>Put Yourself in Their Situation</a:t>
            </a:r>
          </a:p>
        </p:txBody>
      </p:sp>
      <p:sp>
        <p:nvSpPr>
          <p:cNvPr id="17411" name="Rectangle 3"/>
          <p:cNvSpPr>
            <a:spLocks noGrp="1" noChangeArrowheads="1"/>
          </p:cNvSpPr>
          <p:nvPr>
            <p:ph type="body" idx="1"/>
          </p:nvPr>
        </p:nvSpPr>
        <p:spPr>
          <a:xfrm>
            <a:off x="457200" y="1722438"/>
            <a:ext cx="8229600" cy="3382962"/>
          </a:xfrm>
        </p:spPr>
        <p:txBody>
          <a:bodyPr>
            <a:normAutofit/>
          </a:bodyPr>
          <a:lstStyle/>
          <a:p>
            <a:pPr marL="406400" indent="-406400" algn="ctr" eaLnBrk="1" hangingPunct="1">
              <a:buFontTx/>
              <a:buNone/>
            </a:pPr>
            <a:r>
              <a:rPr lang="en-US" altLang="en-US" sz="2800" dirty="0" smtClean="0"/>
              <a:t>How would you feel if you were in their shoes?</a:t>
            </a:r>
          </a:p>
          <a:p>
            <a:pPr marL="406400" indent="-406400" algn="ctr" eaLnBrk="1" hangingPunct="1"/>
            <a:r>
              <a:rPr lang="en-US" altLang="en-US" sz="2800" dirty="0" smtClean="0"/>
              <a:t>Children are learning how to express their emotions</a:t>
            </a:r>
          </a:p>
          <a:p>
            <a:pPr marL="406400" indent="-406400" algn="ctr" eaLnBrk="1" hangingPunct="1"/>
            <a:r>
              <a:rPr lang="en-US" altLang="en-US" sz="2800" dirty="0" smtClean="0"/>
              <a:t>They may not always tell you everything you want them to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altLang="en-US" b="1" dirty="0" smtClean="0"/>
              <a:t>Trusting your Message</a:t>
            </a:r>
          </a:p>
        </p:txBody>
      </p:sp>
      <p:sp>
        <p:nvSpPr>
          <p:cNvPr id="18435" name="Rectangle 3"/>
          <p:cNvSpPr>
            <a:spLocks noGrp="1" noChangeArrowheads="1"/>
          </p:cNvSpPr>
          <p:nvPr>
            <p:ph type="body" idx="1"/>
          </p:nvPr>
        </p:nvSpPr>
        <p:spPr>
          <a:xfrm>
            <a:off x="1219200" y="1447800"/>
            <a:ext cx="7520940" cy="3579849"/>
          </a:xfrm>
        </p:spPr>
        <p:txBody>
          <a:bodyPr>
            <a:normAutofit/>
          </a:bodyPr>
          <a:lstStyle/>
          <a:p>
            <a:pPr eaLnBrk="1" hangingPunct="1">
              <a:spcBef>
                <a:spcPct val="0"/>
              </a:spcBef>
            </a:pPr>
            <a:r>
              <a:rPr lang="en-US" altLang="en-US" sz="2800" dirty="0" smtClean="0"/>
              <a:t>Give accurate age-appropriate information</a:t>
            </a:r>
          </a:p>
          <a:p>
            <a:pPr eaLnBrk="1" hangingPunct="1">
              <a:spcBef>
                <a:spcPct val="0"/>
              </a:spcBef>
            </a:pPr>
            <a:r>
              <a:rPr lang="en-US" altLang="en-US" sz="2800" dirty="0" smtClean="0"/>
              <a:t>Get your information from a reliable source</a:t>
            </a:r>
          </a:p>
          <a:p>
            <a:pPr lvl="1" eaLnBrk="1" hangingPunct="1">
              <a:spcBef>
                <a:spcPct val="0"/>
              </a:spcBef>
            </a:pPr>
            <a:r>
              <a:rPr lang="en-US" altLang="en-US" sz="2800" dirty="0" smtClean="0">
                <a:hlinkClick r:id="rId3"/>
              </a:rPr>
              <a:t>www.cdc.gov</a:t>
            </a:r>
            <a:r>
              <a:rPr lang="en-US" altLang="en-US" sz="2800" dirty="0" smtClean="0"/>
              <a:t> </a:t>
            </a:r>
          </a:p>
          <a:p>
            <a:pPr lvl="1" eaLnBrk="1" hangingPunct="1">
              <a:spcBef>
                <a:spcPct val="0"/>
              </a:spcBef>
            </a:pPr>
            <a:r>
              <a:rPr lang="en-US" altLang="en-US" sz="2800" dirty="0" smtClean="0">
                <a:hlinkClick r:id="rId4"/>
              </a:rPr>
              <a:t>www.medinstitute.org</a:t>
            </a:r>
            <a:endParaRPr lang="en-US" altLang="en-US" sz="2800" dirty="0" smtClean="0"/>
          </a:p>
          <a:p>
            <a:pPr eaLnBrk="1" hangingPunct="1">
              <a:spcBef>
                <a:spcPct val="0"/>
              </a:spcBef>
              <a:spcAft>
                <a:spcPts val="2238"/>
              </a:spcAft>
            </a:pPr>
            <a:r>
              <a:rPr lang="en-US" altLang="en-US" sz="2800" dirty="0" smtClean="0"/>
              <a:t>Be sincere and honest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96875" y="274638"/>
            <a:ext cx="8382000" cy="1249362"/>
          </a:xfrm>
        </p:spPr>
        <p:txBody>
          <a:bodyPr lIns="0" rIns="0"/>
          <a:lstStyle/>
          <a:p>
            <a:pPr algn="ctr" eaLnBrk="1" hangingPunct="1"/>
            <a:r>
              <a:rPr lang="en-US" altLang="en-US" sz="3200" dirty="0" smtClean="0"/>
              <a:t>Kids Whose Parents “Disapprove” of Teen Sexual behavior are Likely to Wait</a:t>
            </a:r>
          </a:p>
        </p:txBody>
      </p:sp>
      <p:sp>
        <p:nvSpPr>
          <p:cNvPr id="19459" name="Rectangle 3"/>
          <p:cNvSpPr>
            <a:spLocks noGrp="1" noChangeArrowheads="1"/>
          </p:cNvSpPr>
          <p:nvPr>
            <p:ph type="body" idx="1"/>
          </p:nvPr>
        </p:nvSpPr>
        <p:spPr>
          <a:xfrm>
            <a:off x="365125" y="1752600"/>
            <a:ext cx="8474075" cy="3276600"/>
          </a:xfrm>
        </p:spPr>
        <p:txBody>
          <a:bodyPr/>
          <a:lstStyle/>
          <a:p>
            <a:pPr eaLnBrk="1" hangingPunct="1">
              <a:buFont typeface="Arial" panose="020B0604020202020204" pitchFamily="34" charset="0"/>
              <a:buChar char="•"/>
            </a:pPr>
            <a:r>
              <a:rPr lang="en-US" altLang="en-US" sz="2400" dirty="0" smtClean="0"/>
              <a:t>Clearly state what you expect of them</a:t>
            </a:r>
          </a:p>
          <a:p>
            <a:pPr eaLnBrk="1" hangingPunct="1">
              <a:buFont typeface="Arial" panose="020B0604020202020204" pitchFamily="34" charset="0"/>
              <a:buChar char="•"/>
            </a:pPr>
            <a:r>
              <a:rPr lang="en-US" altLang="en-US" sz="2400" dirty="0" smtClean="0"/>
              <a:t>Tell them you expect them to abstain from all sexual behaviors</a:t>
            </a:r>
          </a:p>
          <a:p>
            <a:pPr eaLnBrk="1" hangingPunct="1">
              <a:buFont typeface="Arial" panose="020B0604020202020204" pitchFamily="34" charset="0"/>
              <a:buChar char="•"/>
            </a:pPr>
            <a:r>
              <a:rPr lang="en-US" altLang="en-US" sz="2400" dirty="0" smtClean="0"/>
              <a:t>Explain that using condoms consistently and correctly reduces the risk of STIs but does not eliminate it</a:t>
            </a:r>
          </a:p>
          <a:p>
            <a:pPr eaLnBrk="1" hangingPunct="1">
              <a:buFont typeface="Arial" panose="020B0604020202020204" pitchFamily="34" charset="0"/>
              <a:buChar char="•"/>
            </a:pPr>
            <a:r>
              <a:rPr lang="en-US" altLang="en-US" sz="2400" dirty="0" smtClean="0"/>
              <a:t>Explain that using contraceptives consistently and correctly reduces the risk of pregnancy but does not eliminate it</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en-US" altLang="en-US" dirty="0" smtClean="0"/>
              <a:t>Repeat! Repeat! Repeat!</a:t>
            </a:r>
          </a:p>
        </p:txBody>
      </p:sp>
      <p:sp>
        <p:nvSpPr>
          <p:cNvPr id="20483" name="Rectangle 3"/>
          <p:cNvSpPr>
            <a:spLocks noGrp="1" noChangeArrowheads="1"/>
          </p:cNvSpPr>
          <p:nvPr>
            <p:ph type="body" idx="1"/>
          </p:nvPr>
        </p:nvSpPr>
        <p:spPr/>
        <p:txBody>
          <a:bodyPr>
            <a:normAutofit/>
          </a:bodyPr>
          <a:lstStyle/>
          <a:p>
            <a:pPr algn="ctr" eaLnBrk="1" hangingPunct="1"/>
            <a:r>
              <a:rPr lang="en-US" altLang="en-US" sz="2400" dirty="0" smtClean="0"/>
              <a:t>Don’t just give one “lecture” or talk </a:t>
            </a:r>
          </a:p>
          <a:p>
            <a:pPr algn="ctr" eaLnBrk="1" hangingPunct="1"/>
            <a:r>
              <a:rPr lang="en-US" altLang="en-US" sz="2400" dirty="0" smtClean="0"/>
              <a:t>Children recall fewer conversations than parents remember having</a:t>
            </a:r>
          </a:p>
          <a:p>
            <a:pPr algn="ctr" eaLnBrk="1" hangingPunct="1"/>
            <a:r>
              <a:rPr lang="en-US" altLang="en-US" sz="2400" dirty="0" smtClean="0"/>
              <a:t>So, repeat conversations frequently</a:t>
            </a:r>
          </a:p>
          <a:p>
            <a:pPr algn="ctr" eaLnBrk="1" hangingPunct="1"/>
            <a:r>
              <a:rPr lang="en-US" altLang="en-US" sz="2400" dirty="0" smtClean="0"/>
              <a:t>Adolescents whose parents frequently discuss sexual abstinence feel more confident in their ability to say “No!” </a:t>
            </a:r>
          </a:p>
          <a:p>
            <a:pPr algn="ctr" eaLnBrk="1" hangingPunct="1"/>
            <a:r>
              <a:rPr lang="en-US" altLang="en-US" sz="2400" dirty="0" smtClean="0"/>
              <a:t>Thoughtful timing can lead to great discussions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smtClean="0"/>
          </a:p>
        </p:txBody>
      </p:sp>
      <p:pic>
        <p:nvPicPr>
          <p:cNvPr id="21507" name="Picture 4" descr="effective comm3_ELP"/>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r="9863"/>
          <a:stretch>
            <a:fillRect/>
          </a:stretch>
        </p:blipFill>
        <p:spPr>
          <a:xfrm>
            <a:off x="0" y="0"/>
            <a:ext cx="10744200" cy="715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Text Box 5"/>
          <p:cNvSpPr txBox="1">
            <a:spLocks noChangeArrowheads="1"/>
          </p:cNvSpPr>
          <p:nvPr/>
        </p:nvSpPr>
        <p:spPr bwMode="auto">
          <a:xfrm>
            <a:off x="0" y="4648200"/>
            <a:ext cx="5715000"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15000"/>
              </a:spcBef>
              <a:spcAft>
                <a:spcPct val="15000"/>
              </a:spcAft>
              <a:buClr>
                <a:srgbClr val="F86200"/>
              </a:buClr>
              <a:buSzPct val="140000"/>
              <a:buChar char="•"/>
              <a:defRPr sz="2800">
                <a:solidFill>
                  <a:srgbClr val="06779F"/>
                </a:solidFill>
                <a:latin typeface="Arial" charset="0"/>
              </a:defRPr>
            </a:lvl1pPr>
            <a:lvl2pPr marL="742950" indent="-285750" eaLnBrk="0" hangingPunct="0">
              <a:spcBef>
                <a:spcPct val="15000"/>
              </a:spcBef>
              <a:spcAft>
                <a:spcPct val="15000"/>
              </a:spcAft>
              <a:buClr>
                <a:srgbClr val="F86200"/>
              </a:buClr>
              <a:buSzPct val="140000"/>
              <a:buFont typeface="Arial" charset="0"/>
              <a:buChar char="-"/>
              <a:defRPr sz="2800">
                <a:solidFill>
                  <a:srgbClr val="06779F"/>
                </a:solidFill>
                <a:latin typeface="Arial" charset="0"/>
              </a:defRPr>
            </a:lvl2pPr>
            <a:lvl3pPr marL="1143000" indent="-228600" eaLnBrk="0" hangingPunct="0">
              <a:spcBef>
                <a:spcPct val="20000"/>
              </a:spcBef>
              <a:buClr>
                <a:srgbClr val="BF3017"/>
              </a:buClr>
              <a:buSzPct val="140000"/>
              <a:buFont typeface="Arial" charset="0"/>
              <a:buChar char="-"/>
              <a:defRPr sz="2400">
                <a:solidFill>
                  <a:srgbClr val="0732AD"/>
                </a:solidFill>
                <a:latin typeface="Arial" charset="0"/>
              </a:defRPr>
            </a:lvl3pPr>
            <a:lvl4pPr marL="1600200" indent="-228600" eaLnBrk="0" hangingPunct="0">
              <a:spcBef>
                <a:spcPct val="20000"/>
              </a:spcBef>
              <a:buClr>
                <a:srgbClr val="BF3017"/>
              </a:buClr>
              <a:buSzPct val="140000"/>
              <a:buFont typeface="Arial" charset="0"/>
              <a:buChar char="-"/>
              <a:defRPr sz="2000">
                <a:solidFill>
                  <a:srgbClr val="0732AD"/>
                </a:solidFill>
                <a:latin typeface="Arial" charset="0"/>
              </a:defRPr>
            </a:lvl4pPr>
            <a:lvl5pPr marL="2057400" indent="-228600" eaLnBrk="0" hangingPunct="0">
              <a:spcBef>
                <a:spcPct val="20000"/>
              </a:spcBef>
              <a:buClr>
                <a:srgbClr val="BF3017"/>
              </a:buClr>
              <a:buSzPct val="140000"/>
              <a:buFont typeface="Arial" charset="0"/>
              <a:buChar char="-"/>
              <a:defRPr sz="2000">
                <a:solidFill>
                  <a:srgbClr val="0732AD"/>
                </a:solidFill>
                <a:latin typeface="Arial" charset="0"/>
              </a:defRPr>
            </a:lvl5pPr>
            <a:lvl6pPr marL="25146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6pPr>
            <a:lvl7pPr marL="29718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7pPr>
            <a:lvl8pPr marL="34290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8pPr>
            <a:lvl9pPr marL="38862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9pPr>
          </a:lstStyle>
          <a:p>
            <a:pPr algn="ctr" eaLnBrk="1" hangingPunct="1">
              <a:buFontTx/>
              <a:buNone/>
            </a:pPr>
            <a:r>
              <a:rPr lang="en-US" altLang="en-US" sz="3600" b="1">
                <a:solidFill>
                  <a:schemeClr val="tx1"/>
                </a:solidFill>
              </a:rPr>
              <a:t>What are some barriers to talking about sex with your children?</a:t>
            </a:r>
          </a:p>
          <a:p>
            <a:pPr eaLnBrk="1" hangingPunct="1">
              <a:spcBef>
                <a:spcPct val="50000"/>
              </a:spcBef>
              <a:spcAft>
                <a:spcPct val="0"/>
              </a:spcAft>
              <a:buClrTx/>
              <a:buSzTx/>
              <a:buFontTx/>
              <a:buNone/>
            </a:pPr>
            <a:endParaRPr lang="en-US" altLang="en-US" sz="360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Today’s Parents of Teens</a:t>
            </a:r>
            <a:endParaRPr lang="en-US" dirty="0"/>
          </a:p>
        </p:txBody>
      </p:sp>
      <p:sp>
        <p:nvSpPr>
          <p:cNvPr id="3" name="Text Placeholder 2"/>
          <p:cNvSpPr>
            <a:spLocks noGrp="1"/>
          </p:cNvSpPr>
          <p:nvPr>
            <p:ph type="body" idx="1"/>
          </p:nvPr>
        </p:nvSpPr>
        <p:spPr/>
        <p:txBody>
          <a:bodyPr/>
          <a:lstStyle/>
          <a:p>
            <a:r>
              <a:rPr lang="en-US" dirty="0" smtClean="0"/>
              <a:t>Generation X</a:t>
            </a:r>
            <a:endParaRPr lang="en-US" dirty="0"/>
          </a:p>
        </p:txBody>
      </p:sp>
      <p:sp>
        <p:nvSpPr>
          <p:cNvPr id="4" name="Content Placeholder 3"/>
          <p:cNvSpPr>
            <a:spLocks noGrp="1"/>
          </p:cNvSpPr>
          <p:nvPr>
            <p:ph sz="half" idx="2"/>
          </p:nvPr>
        </p:nvSpPr>
        <p:spPr/>
        <p:txBody>
          <a:bodyPr/>
          <a:lstStyle/>
          <a:p>
            <a:pPr lvl="0">
              <a:buFont typeface="Arial" pitchFamily="34" charset="0"/>
              <a:buChar char="•"/>
            </a:pPr>
            <a:r>
              <a:rPr lang="en-US" sz="1600" dirty="0">
                <a:solidFill>
                  <a:srgbClr val="000000"/>
                </a:solidFill>
              </a:rPr>
              <a:t>81% of Gen X have ever been married (compared to 90% of Baby Boomers)</a:t>
            </a:r>
          </a:p>
          <a:p>
            <a:pPr lvl="0">
              <a:buFont typeface="Arial" pitchFamily="34" charset="0"/>
              <a:buChar char="•"/>
            </a:pPr>
            <a:r>
              <a:rPr lang="en-US" sz="1600" dirty="0">
                <a:solidFill>
                  <a:srgbClr val="000000"/>
                </a:solidFill>
              </a:rPr>
              <a:t>Lower acceptance of pre-marital sex than Baby Boomers</a:t>
            </a:r>
          </a:p>
          <a:p>
            <a:pPr lvl="0">
              <a:buFont typeface="Arial" pitchFamily="34" charset="0"/>
              <a:buChar char="•"/>
            </a:pPr>
            <a:r>
              <a:rPr lang="en-US" sz="1600" dirty="0">
                <a:solidFill>
                  <a:srgbClr val="000000"/>
                </a:solidFill>
              </a:rPr>
              <a:t>Concerned about broken homes</a:t>
            </a:r>
          </a:p>
          <a:p>
            <a:pPr marL="285750" lvl="0" indent="-285750">
              <a:buFont typeface="Arial" pitchFamily="34" charset="0"/>
              <a:buChar char="•"/>
            </a:pPr>
            <a:r>
              <a:rPr lang="en-US" sz="1600" dirty="0">
                <a:solidFill>
                  <a:srgbClr val="000000"/>
                </a:solidFill>
              </a:rPr>
              <a:t>Best educated generation</a:t>
            </a:r>
          </a:p>
          <a:p>
            <a:endParaRPr lang="en-US" dirty="0"/>
          </a:p>
        </p:txBody>
      </p:sp>
      <p:sp>
        <p:nvSpPr>
          <p:cNvPr id="5" name="Text Placeholder 4"/>
          <p:cNvSpPr>
            <a:spLocks noGrp="1"/>
          </p:cNvSpPr>
          <p:nvPr>
            <p:ph type="body" sz="quarter" idx="3"/>
          </p:nvPr>
        </p:nvSpPr>
        <p:spPr/>
        <p:txBody>
          <a:bodyPr/>
          <a:lstStyle/>
          <a:p>
            <a:r>
              <a:rPr lang="en-US" dirty="0" smtClean="0"/>
              <a:t>Millennials</a:t>
            </a:r>
            <a:endParaRPr lang="en-US" dirty="0"/>
          </a:p>
        </p:txBody>
      </p:sp>
      <p:sp>
        <p:nvSpPr>
          <p:cNvPr id="6" name="Content Placeholder 5"/>
          <p:cNvSpPr>
            <a:spLocks noGrp="1"/>
          </p:cNvSpPr>
          <p:nvPr>
            <p:ph sz="quarter" idx="4"/>
          </p:nvPr>
        </p:nvSpPr>
        <p:spPr/>
        <p:txBody>
          <a:bodyPr/>
          <a:lstStyle/>
          <a:p>
            <a:pPr marL="285750" lvl="0" indent="-285750">
              <a:buFont typeface="Arial" pitchFamily="34" charset="0"/>
              <a:buChar char="•"/>
            </a:pPr>
            <a:r>
              <a:rPr lang="en-US" sz="1600" dirty="0">
                <a:solidFill>
                  <a:srgbClr val="000000"/>
                </a:solidFill>
              </a:rPr>
              <a:t>Pew Research  projects  only 75%  will </a:t>
            </a:r>
            <a:r>
              <a:rPr lang="en-US" sz="1600" dirty="0" smtClean="0">
                <a:solidFill>
                  <a:srgbClr val="000000"/>
                </a:solidFill>
              </a:rPr>
              <a:t>marry</a:t>
            </a:r>
          </a:p>
          <a:p>
            <a:pPr marL="285750" lvl="0" indent="-285750">
              <a:buFont typeface="Arial" pitchFamily="34" charset="0"/>
              <a:buChar char="•"/>
            </a:pPr>
            <a:r>
              <a:rPr lang="en-US" sz="1600" dirty="0" smtClean="0">
                <a:solidFill>
                  <a:srgbClr val="000000"/>
                </a:solidFill>
              </a:rPr>
              <a:t>Acceptance </a:t>
            </a:r>
            <a:r>
              <a:rPr lang="en-US" sz="1600" dirty="0">
                <a:solidFill>
                  <a:srgbClr val="000000"/>
                </a:solidFill>
              </a:rPr>
              <a:t>of pre-marital sex highest ever</a:t>
            </a:r>
          </a:p>
          <a:p>
            <a:pPr marL="285750" lvl="0" indent="-285750">
              <a:buFont typeface="Arial" pitchFamily="34" charset="0"/>
              <a:buChar char="•"/>
            </a:pPr>
            <a:r>
              <a:rPr lang="en-US" sz="1600" dirty="0">
                <a:solidFill>
                  <a:srgbClr val="000000"/>
                </a:solidFill>
              </a:rPr>
              <a:t>Many raised in single parent </a:t>
            </a:r>
            <a:r>
              <a:rPr lang="en-US" sz="1600" dirty="0" smtClean="0">
                <a:solidFill>
                  <a:srgbClr val="000000"/>
                </a:solidFill>
              </a:rPr>
              <a:t>families</a:t>
            </a:r>
            <a:endParaRPr lang="en-US" sz="1600" dirty="0">
              <a:solidFill>
                <a:srgbClr val="000000"/>
              </a:solidFill>
            </a:endParaRPr>
          </a:p>
          <a:p>
            <a:pPr marL="285750" lvl="0" indent="-285750">
              <a:buFont typeface="Arial" pitchFamily="34" charset="0"/>
              <a:buChar char="•"/>
            </a:pPr>
            <a:r>
              <a:rPr lang="en-US" sz="1600" dirty="0">
                <a:solidFill>
                  <a:srgbClr val="000000"/>
                </a:solidFill>
              </a:rPr>
              <a:t>Well educated in technology</a:t>
            </a:r>
          </a:p>
          <a:p>
            <a:endParaRPr lang="en-US" dirty="0"/>
          </a:p>
        </p:txBody>
      </p:sp>
      <p:sp>
        <p:nvSpPr>
          <p:cNvPr id="7" name="TextBox 6"/>
          <p:cNvSpPr txBox="1"/>
          <p:nvPr/>
        </p:nvSpPr>
        <p:spPr>
          <a:xfrm>
            <a:off x="2971800" y="5410200"/>
            <a:ext cx="5410200" cy="646331"/>
          </a:xfrm>
          <a:prstGeom prst="rect">
            <a:avLst/>
          </a:prstGeom>
          <a:noFill/>
        </p:spPr>
        <p:txBody>
          <a:bodyPr wrap="square" rtlCol="0">
            <a:spAutoFit/>
          </a:bodyPr>
          <a:lstStyle/>
          <a:p>
            <a:r>
              <a:rPr lang="en-US" dirty="0" smtClean="0"/>
              <a:t>“We believe Generation X and Millennials will raise their kids with more of a “Figure it out” approach.”</a:t>
            </a:r>
            <a:r>
              <a:rPr lang="en-US" baseline="30000" dirty="0" smtClean="0"/>
              <a:t>3</a:t>
            </a:r>
            <a:endParaRPr lang="en-US" dirty="0"/>
          </a:p>
        </p:txBody>
      </p:sp>
      <p:sp>
        <p:nvSpPr>
          <p:cNvPr id="8" name="TextBox 7"/>
          <p:cNvSpPr txBox="1"/>
          <p:nvPr/>
        </p:nvSpPr>
        <p:spPr>
          <a:xfrm>
            <a:off x="4419600" y="4419600"/>
            <a:ext cx="3810000" cy="646331"/>
          </a:xfrm>
          <a:prstGeom prst="rect">
            <a:avLst/>
          </a:prstGeom>
          <a:noFill/>
        </p:spPr>
        <p:txBody>
          <a:bodyPr wrap="square" rtlCol="0">
            <a:spAutoFit/>
          </a:bodyPr>
          <a:lstStyle/>
          <a:p>
            <a:pPr algn="ctr"/>
            <a:r>
              <a:rPr lang="en-US" dirty="0" smtClean="0">
                <a:solidFill>
                  <a:srgbClr val="FFFFFF"/>
                </a:solidFill>
              </a:rPr>
              <a:t>* An awareness of diversity in parents’ attitudes is helpful</a:t>
            </a:r>
            <a:endParaRPr lang="en-US" dirty="0">
              <a:solidFill>
                <a:srgbClr val="FFFFFF"/>
              </a:solidFill>
            </a:endParaRPr>
          </a:p>
        </p:txBody>
      </p:sp>
    </p:spTree>
    <p:extLst>
      <p:ext uri="{BB962C8B-B14F-4D97-AF65-F5344CB8AC3E}">
        <p14:creationId xmlns:p14="http://schemas.microsoft.com/office/powerpoint/2010/main" val="331672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US" altLang="en-US" b="1" dirty="0" smtClean="0"/>
              <a:t>Barriers to Talking About Sex</a:t>
            </a:r>
          </a:p>
        </p:txBody>
      </p:sp>
      <p:sp>
        <p:nvSpPr>
          <p:cNvPr id="22531" name="Rectangle 3"/>
          <p:cNvSpPr>
            <a:spLocks noGrp="1" noChangeArrowheads="1"/>
          </p:cNvSpPr>
          <p:nvPr>
            <p:ph type="body" idx="1"/>
          </p:nvPr>
        </p:nvSpPr>
        <p:spPr/>
        <p:txBody>
          <a:bodyPr/>
          <a:lstStyle/>
          <a:p>
            <a:pPr eaLnBrk="1" hangingPunct="1">
              <a:buFont typeface="Arial" panose="020B0604020202020204" pitchFamily="34" charset="0"/>
              <a:buChar char="•"/>
            </a:pPr>
            <a:r>
              <a:rPr lang="en-US" altLang="en-US" sz="2400" dirty="0" smtClean="0"/>
              <a:t>Embarrassment </a:t>
            </a:r>
          </a:p>
          <a:p>
            <a:pPr eaLnBrk="1" hangingPunct="1">
              <a:buFont typeface="Arial" panose="020B0604020202020204" pitchFamily="34" charset="0"/>
              <a:buChar char="•"/>
            </a:pPr>
            <a:r>
              <a:rPr lang="en-US" altLang="en-US" sz="2400" dirty="0" smtClean="0"/>
              <a:t>Fear</a:t>
            </a:r>
          </a:p>
          <a:p>
            <a:pPr eaLnBrk="1" hangingPunct="1">
              <a:buFont typeface="Arial" panose="020B0604020202020204" pitchFamily="34" charset="0"/>
              <a:buChar char="•"/>
            </a:pPr>
            <a:r>
              <a:rPr lang="en-US" altLang="en-US" sz="2400" dirty="0" smtClean="0"/>
              <a:t>Age</a:t>
            </a:r>
          </a:p>
          <a:p>
            <a:pPr eaLnBrk="1" hangingPunct="1">
              <a:buFont typeface="Arial" panose="020B0604020202020204" pitchFamily="34" charset="0"/>
              <a:buChar char="•"/>
            </a:pPr>
            <a:r>
              <a:rPr lang="en-US" altLang="en-US" sz="2400" dirty="0" smtClean="0"/>
              <a:t>Hypocrisy</a:t>
            </a:r>
          </a:p>
          <a:p>
            <a:pPr eaLnBrk="1" hangingPunct="1">
              <a:buFont typeface="Arial" panose="020B0604020202020204" pitchFamily="34" charset="0"/>
              <a:buChar char="•"/>
            </a:pPr>
            <a:r>
              <a:rPr lang="en-US" altLang="en-US" sz="2400" dirty="0" smtClean="0"/>
              <a:t>Lack of knowledge</a:t>
            </a:r>
          </a:p>
          <a:p>
            <a:pPr eaLnBrk="1" hangingPunct="1">
              <a:buFont typeface="Arial" panose="020B0604020202020204" pitchFamily="34" charset="0"/>
              <a:buChar char="•"/>
            </a:pPr>
            <a:r>
              <a:rPr lang="en-US" altLang="en-US" sz="2400" dirty="0" smtClean="0"/>
              <a:t>Seen as “uncool”</a:t>
            </a:r>
          </a:p>
          <a:p>
            <a:pPr eaLnBrk="1" hangingPunct="1">
              <a:buFont typeface="Arial" panose="020B0604020202020204" pitchFamily="34" charset="0"/>
              <a:buChar char="•"/>
            </a:pPr>
            <a:r>
              <a:rPr lang="en-US" altLang="en-US" sz="2400" dirty="0" smtClean="0"/>
              <a:t>Taboo</a:t>
            </a:r>
          </a:p>
          <a:p>
            <a:pPr eaLnBrk="1" hangingPunct="1"/>
            <a:endParaRPr lang="en-US"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en-US" altLang="en-US" smtClean="0"/>
          </a:p>
        </p:txBody>
      </p:sp>
      <p:pic>
        <p:nvPicPr>
          <p:cNvPr id="23555" name="Picture 4" descr="effective comm4_ELP"/>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b="3448"/>
          <a:stretch>
            <a:fillRect/>
          </a:stretch>
        </p:blipFill>
        <p:spPr>
          <a:xfrm>
            <a:off x="0" y="0"/>
            <a:ext cx="9144000" cy="722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6" name="Text Box 5"/>
          <p:cNvSpPr txBox="1">
            <a:spLocks noChangeArrowheads="1"/>
          </p:cNvSpPr>
          <p:nvPr/>
        </p:nvSpPr>
        <p:spPr bwMode="auto">
          <a:xfrm>
            <a:off x="762000" y="24384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15000"/>
              </a:spcBef>
              <a:spcAft>
                <a:spcPct val="15000"/>
              </a:spcAft>
              <a:buClr>
                <a:srgbClr val="F86200"/>
              </a:buClr>
              <a:buSzPct val="140000"/>
              <a:buChar char="•"/>
              <a:defRPr sz="2800">
                <a:solidFill>
                  <a:srgbClr val="06779F"/>
                </a:solidFill>
                <a:latin typeface="Arial" charset="0"/>
              </a:defRPr>
            </a:lvl1pPr>
            <a:lvl2pPr marL="742950" indent="-285750" eaLnBrk="0" hangingPunct="0">
              <a:spcBef>
                <a:spcPct val="15000"/>
              </a:spcBef>
              <a:spcAft>
                <a:spcPct val="15000"/>
              </a:spcAft>
              <a:buClr>
                <a:srgbClr val="F86200"/>
              </a:buClr>
              <a:buSzPct val="140000"/>
              <a:buFont typeface="Arial" charset="0"/>
              <a:buChar char="-"/>
              <a:defRPr sz="2800">
                <a:solidFill>
                  <a:srgbClr val="06779F"/>
                </a:solidFill>
                <a:latin typeface="Arial" charset="0"/>
              </a:defRPr>
            </a:lvl2pPr>
            <a:lvl3pPr marL="1143000" indent="-228600" eaLnBrk="0" hangingPunct="0">
              <a:spcBef>
                <a:spcPct val="20000"/>
              </a:spcBef>
              <a:buClr>
                <a:srgbClr val="BF3017"/>
              </a:buClr>
              <a:buSzPct val="140000"/>
              <a:buFont typeface="Arial" charset="0"/>
              <a:buChar char="-"/>
              <a:defRPr sz="2400">
                <a:solidFill>
                  <a:srgbClr val="0732AD"/>
                </a:solidFill>
                <a:latin typeface="Arial" charset="0"/>
              </a:defRPr>
            </a:lvl3pPr>
            <a:lvl4pPr marL="1600200" indent="-228600" eaLnBrk="0" hangingPunct="0">
              <a:spcBef>
                <a:spcPct val="20000"/>
              </a:spcBef>
              <a:buClr>
                <a:srgbClr val="BF3017"/>
              </a:buClr>
              <a:buSzPct val="140000"/>
              <a:buFont typeface="Arial" charset="0"/>
              <a:buChar char="-"/>
              <a:defRPr sz="2000">
                <a:solidFill>
                  <a:srgbClr val="0732AD"/>
                </a:solidFill>
                <a:latin typeface="Arial" charset="0"/>
              </a:defRPr>
            </a:lvl4pPr>
            <a:lvl5pPr marL="2057400" indent="-228600" eaLnBrk="0" hangingPunct="0">
              <a:spcBef>
                <a:spcPct val="20000"/>
              </a:spcBef>
              <a:buClr>
                <a:srgbClr val="BF3017"/>
              </a:buClr>
              <a:buSzPct val="140000"/>
              <a:buFont typeface="Arial" charset="0"/>
              <a:buChar char="-"/>
              <a:defRPr sz="2000">
                <a:solidFill>
                  <a:srgbClr val="0732AD"/>
                </a:solidFill>
                <a:latin typeface="Arial" charset="0"/>
              </a:defRPr>
            </a:lvl5pPr>
            <a:lvl6pPr marL="25146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6pPr>
            <a:lvl7pPr marL="29718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7pPr>
            <a:lvl8pPr marL="34290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8pPr>
            <a:lvl9pPr marL="38862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9pPr>
          </a:lstStyle>
          <a:p>
            <a:pPr eaLnBrk="1" hangingPunct="1">
              <a:spcBef>
                <a:spcPct val="50000"/>
              </a:spcBef>
              <a:spcAft>
                <a:spcPct val="0"/>
              </a:spcAft>
              <a:buClrTx/>
              <a:buSzTx/>
              <a:buFontTx/>
              <a:buNone/>
            </a:pPr>
            <a:endParaRPr lang="en-US" altLang="en-US" sz="1800">
              <a:solidFill>
                <a:schemeClr val="tx1"/>
              </a:solidFill>
            </a:endParaRPr>
          </a:p>
        </p:txBody>
      </p:sp>
      <p:sp>
        <p:nvSpPr>
          <p:cNvPr id="23557" name="Text Box 6"/>
          <p:cNvSpPr txBox="1">
            <a:spLocks noChangeArrowheads="1"/>
          </p:cNvSpPr>
          <p:nvPr/>
        </p:nvSpPr>
        <p:spPr bwMode="auto">
          <a:xfrm>
            <a:off x="762000" y="1752600"/>
            <a:ext cx="7467600" cy="4149725"/>
          </a:xfrm>
          <a:prstGeom prst="rect">
            <a:avLst/>
          </a:prstGeom>
          <a:solidFill>
            <a:srgbClr val="C00000"/>
          </a:solidFill>
          <a:ln>
            <a:noFill/>
          </a:ln>
          <a:effectLst/>
        </p:spPr>
        <p:txBody>
          <a:bodyPr>
            <a:spAutoFit/>
          </a:bodyPr>
          <a:lstStyle>
            <a:lvl1pPr eaLnBrk="0" hangingPunct="0">
              <a:spcBef>
                <a:spcPct val="15000"/>
              </a:spcBef>
              <a:spcAft>
                <a:spcPct val="15000"/>
              </a:spcAft>
              <a:buClr>
                <a:srgbClr val="F86200"/>
              </a:buClr>
              <a:buSzPct val="140000"/>
              <a:buChar char="•"/>
              <a:defRPr sz="2800">
                <a:solidFill>
                  <a:srgbClr val="06779F"/>
                </a:solidFill>
                <a:latin typeface="Arial" charset="0"/>
              </a:defRPr>
            </a:lvl1pPr>
            <a:lvl2pPr marL="742950" indent="-285750" eaLnBrk="0" hangingPunct="0">
              <a:spcBef>
                <a:spcPct val="15000"/>
              </a:spcBef>
              <a:spcAft>
                <a:spcPct val="15000"/>
              </a:spcAft>
              <a:buClr>
                <a:srgbClr val="F86200"/>
              </a:buClr>
              <a:buSzPct val="140000"/>
              <a:buFont typeface="Arial" charset="0"/>
              <a:buChar char="-"/>
              <a:defRPr sz="2800">
                <a:solidFill>
                  <a:srgbClr val="06779F"/>
                </a:solidFill>
                <a:latin typeface="Arial" charset="0"/>
              </a:defRPr>
            </a:lvl2pPr>
            <a:lvl3pPr marL="1143000" indent="-228600" eaLnBrk="0" hangingPunct="0">
              <a:spcBef>
                <a:spcPct val="20000"/>
              </a:spcBef>
              <a:buClr>
                <a:srgbClr val="BF3017"/>
              </a:buClr>
              <a:buSzPct val="140000"/>
              <a:buFont typeface="Arial" charset="0"/>
              <a:buChar char="-"/>
              <a:defRPr sz="2400">
                <a:solidFill>
                  <a:srgbClr val="0732AD"/>
                </a:solidFill>
                <a:latin typeface="Arial" charset="0"/>
              </a:defRPr>
            </a:lvl3pPr>
            <a:lvl4pPr marL="1600200" indent="-228600" eaLnBrk="0" hangingPunct="0">
              <a:spcBef>
                <a:spcPct val="20000"/>
              </a:spcBef>
              <a:buClr>
                <a:srgbClr val="BF3017"/>
              </a:buClr>
              <a:buSzPct val="140000"/>
              <a:buFont typeface="Arial" charset="0"/>
              <a:buChar char="-"/>
              <a:defRPr sz="2000">
                <a:solidFill>
                  <a:srgbClr val="0732AD"/>
                </a:solidFill>
                <a:latin typeface="Arial" charset="0"/>
              </a:defRPr>
            </a:lvl4pPr>
            <a:lvl5pPr marL="2057400" indent="-228600" eaLnBrk="0" hangingPunct="0">
              <a:spcBef>
                <a:spcPct val="20000"/>
              </a:spcBef>
              <a:buClr>
                <a:srgbClr val="BF3017"/>
              </a:buClr>
              <a:buSzPct val="140000"/>
              <a:buFont typeface="Arial" charset="0"/>
              <a:buChar char="-"/>
              <a:defRPr sz="2000">
                <a:solidFill>
                  <a:srgbClr val="0732AD"/>
                </a:solidFill>
                <a:latin typeface="Arial" charset="0"/>
              </a:defRPr>
            </a:lvl5pPr>
            <a:lvl6pPr marL="25146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6pPr>
            <a:lvl7pPr marL="29718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7pPr>
            <a:lvl8pPr marL="34290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8pPr>
            <a:lvl9pPr marL="38862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9pPr>
          </a:lstStyle>
          <a:p>
            <a:pPr eaLnBrk="1" hangingPunct="1">
              <a:spcBef>
                <a:spcPct val="0"/>
              </a:spcBef>
              <a:spcAft>
                <a:spcPct val="0"/>
              </a:spcAft>
              <a:buClrTx/>
              <a:buSzTx/>
            </a:pPr>
            <a:r>
              <a:rPr lang="en-US" altLang="en-US" dirty="0">
                <a:solidFill>
                  <a:schemeClr val="bg1"/>
                </a:solidFill>
              </a:rPr>
              <a:t>“</a:t>
            </a:r>
            <a:r>
              <a:rPr lang="en-US" altLang="en-US" dirty="0" err="1">
                <a:solidFill>
                  <a:schemeClr val="bg1"/>
                </a:solidFill>
              </a:rPr>
              <a:t>Eww</a:t>
            </a:r>
            <a:r>
              <a:rPr lang="en-US" altLang="en-US" dirty="0">
                <a:solidFill>
                  <a:schemeClr val="bg1"/>
                </a:solidFill>
              </a:rPr>
              <a:t> mom, I don’t want to talk about sex with you.”</a:t>
            </a:r>
          </a:p>
          <a:p>
            <a:pPr eaLnBrk="1" hangingPunct="1">
              <a:spcBef>
                <a:spcPct val="0"/>
              </a:spcBef>
              <a:spcAft>
                <a:spcPct val="0"/>
              </a:spcAft>
              <a:buClrTx/>
              <a:buSzTx/>
              <a:buFontTx/>
              <a:buNone/>
            </a:pPr>
            <a:endParaRPr lang="en-US" altLang="en-US" dirty="0">
              <a:solidFill>
                <a:schemeClr val="bg1"/>
              </a:solidFill>
            </a:endParaRPr>
          </a:p>
          <a:p>
            <a:pPr eaLnBrk="1" hangingPunct="1">
              <a:spcBef>
                <a:spcPct val="0"/>
              </a:spcBef>
              <a:spcAft>
                <a:spcPct val="0"/>
              </a:spcAft>
              <a:buClrTx/>
              <a:buSzTx/>
            </a:pPr>
            <a:r>
              <a:rPr lang="en-US" altLang="en-US" dirty="0">
                <a:solidFill>
                  <a:schemeClr val="bg1"/>
                </a:solidFill>
              </a:rPr>
              <a:t>“I’m not having sex, so get over it!”</a:t>
            </a:r>
          </a:p>
          <a:p>
            <a:pPr eaLnBrk="1" hangingPunct="1">
              <a:spcBef>
                <a:spcPct val="0"/>
              </a:spcBef>
              <a:spcAft>
                <a:spcPct val="0"/>
              </a:spcAft>
              <a:buClrTx/>
              <a:buSzTx/>
              <a:buFontTx/>
              <a:buNone/>
            </a:pPr>
            <a:endParaRPr lang="en-US" altLang="en-US" dirty="0">
              <a:solidFill>
                <a:schemeClr val="bg1"/>
              </a:solidFill>
            </a:endParaRPr>
          </a:p>
          <a:p>
            <a:pPr eaLnBrk="1" hangingPunct="1">
              <a:spcBef>
                <a:spcPct val="0"/>
              </a:spcBef>
              <a:spcAft>
                <a:spcPct val="0"/>
              </a:spcAft>
              <a:buClrTx/>
              <a:buSzTx/>
            </a:pPr>
            <a:r>
              <a:rPr lang="en-US" altLang="en-US" dirty="0">
                <a:solidFill>
                  <a:schemeClr val="bg1"/>
                </a:solidFill>
              </a:rPr>
              <a:t>“How stupid do you think I am?”</a:t>
            </a:r>
          </a:p>
          <a:p>
            <a:pPr eaLnBrk="1" hangingPunct="1">
              <a:spcBef>
                <a:spcPct val="0"/>
              </a:spcBef>
              <a:spcAft>
                <a:spcPct val="0"/>
              </a:spcAft>
              <a:buClrTx/>
              <a:buSzTx/>
              <a:buFontTx/>
              <a:buNone/>
            </a:pPr>
            <a:endParaRPr lang="en-US" altLang="en-US" dirty="0">
              <a:solidFill>
                <a:schemeClr val="bg1"/>
              </a:solidFill>
            </a:endParaRPr>
          </a:p>
          <a:p>
            <a:pPr eaLnBrk="1" hangingPunct="1">
              <a:spcBef>
                <a:spcPct val="0"/>
              </a:spcBef>
              <a:spcAft>
                <a:spcPct val="0"/>
              </a:spcAft>
              <a:buClrTx/>
              <a:buSzTx/>
            </a:pPr>
            <a:r>
              <a:rPr lang="en-US" altLang="en-US" dirty="0">
                <a:solidFill>
                  <a:schemeClr val="bg1"/>
                </a:solidFill>
              </a:rPr>
              <a:t>“We’re just friends, so don’t worry.”</a:t>
            </a:r>
          </a:p>
          <a:p>
            <a:pPr eaLnBrk="1" hangingPunct="1">
              <a:spcBef>
                <a:spcPct val="50000"/>
              </a:spcBef>
              <a:spcAft>
                <a:spcPct val="0"/>
              </a:spcAft>
              <a:buClrTx/>
              <a:buSzTx/>
              <a:buFontTx/>
              <a:buNone/>
            </a:pPr>
            <a:endParaRPr lang="en-US" altLang="en-US" dirty="0">
              <a:solidFill>
                <a:schemeClr val="bg1"/>
              </a:solidFill>
            </a:endParaRPr>
          </a:p>
        </p:txBody>
      </p:sp>
      <p:sp>
        <p:nvSpPr>
          <p:cNvPr id="23558" name="Text Box 7"/>
          <p:cNvSpPr txBox="1">
            <a:spLocks noChangeArrowheads="1"/>
          </p:cNvSpPr>
          <p:nvPr/>
        </p:nvSpPr>
        <p:spPr bwMode="auto">
          <a:xfrm>
            <a:off x="838200" y="609600"/>
            <a:ext cx="7467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15000"/>
              </a:spcBef>
              <a:spcAft>
                <a:spcPct val="15000"/>
              </a:spcAft>
              <a:buClr>
                <a:srgbClr val="F86200"/>
              </a:buClr>
              <a:buSzPct val="140000"/>
              <a:buChar char="•"/>
              <a:defRPr sz="2800">
                <a:solidFill>
                  <a:srgbClr val="06779F"/>
                </a:solidFill>
                <a:latin typeface="Arial" charset="0"/>
              </a:defRPr>
            </a:lvl1pPr>
            <a:lvl2pPr marL="742950" indent="-285750" eaLnBrk="0" hangingPunct="0">
              <a:spcBef>
                <a:spcPct val="15000"/>
              </a:spcBef>
              <a:spcAft>
                <a:spcPct val="15000"/>
              </a:spcAft>
              <a:buClr>
                <a:srgbClr val="F86200"/>
              </a:buClr>
              <a:buSzPct val="140000"/>
              <a:buFont typeface="Arial" charset="0"/>
              <a:buChar char="-"/>
              <a:defRPr sz="2800">
                <a:solidFill>
                  <a:srgbClr val="06779F"/>
                </a:solidFill>
                <a:latin typeface="Arial" charset="0"/>
              </a:defRPr>
            </a:lvl2pPr>
            <a:lvl3pPr marL="1143000" indent="-228600" eaLnBrk="0" hangingPunct="0">
              <a:spcBef>
                <a:spcPct val="20000"/>
              </a:spcBef>
              <a:buClr>
                <a:srgbClr val="BF3017"/>
              </a:buClr>
              <a:buSzPct val="140000"/>
              <a:buFont typeface="Arial" charset="0"/>
              <a:buChar char="-"/>
              <a:defRPr sz="2400">
                <a:solidFill>
                  <a:srgbClr val="0732AD"/>
                </a:solidFill>
                <a:latin typeface="Arial" charset="0"/>
              </a:defRPr>
            </a:lvl3pPr>
            <a:lvl4pPr marL="1600200" indent="-228600" eaLnBrk="0" hangingPunct="0">
              <a:spcBef>
                <a:spcPct val="20000"/>
              </a:spcBef>
              <a:buClr>
                <a:srgbClr val="BF3017"/>
              </a:buClr>
              <a:buSzPct val="140000"/>
              <a:buFont typeface="Arial" charset="0"/>
              <a:buChar char="-"/>
              <a:defRPr sz="2000">
                <a:solidFill>
                  <a:srgbClr val="0732AD"/>
                </a:solidFill>
                <a:latin typeface="Arial" charset="0"/>
              </a:defRPr>
            </a:lvl4pPr>
            <a:lvl5pPr marL="2057400" indent="-228600" eaLnBrk="0" hangingPunct="0">
              <a:spcBef>
                <a:spcPct val="20000"/>
              </a:spcBef>
              <a:buClr>
                <a:srgbClr val="BF3017"/>
              </a:buClr>
              <a:buSzPct val="140000"/>
              <a:buFont typeface="Arial" charset="0"/>
              <a:buChar char="-"/>
              <a:defRPr sz="2000">
                <a:solidFill>
                  <a:srgbClr val="0732AD"/>
                </a:solidFill>
                <a:latin typeface="Arial" charset="0"/>
              </a:defRPr>
            </a:lvl5pPr>
            <a:lvl6pPr marL="25146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6pPr>
            <a:lvl7pPr marL="29718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7pPr>
            <a:lvl8pPr marL="34290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8pPr>
            <a:lvl9pPr marL="38862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9pPr>
          </a:lstStyle>
          <a:p>
            <a:pPr eaLnBrk="1" hangingPunct="1">
              <a:spcBef>
                <a:spcPct val="50000"/>
              </a:spcBef>
              <a:spcAft>
                <a:spcPct val="0"/>
              </a:spcAft>
              <a:buClrTx/>
              <a:buSzTx/>
              <a:buFontTx/>
              <a:buNone/>
            </a:pPr>
            <a:r>
              <a:rPr lang="en-US" altLang="en-US" sz="4000" b="1"/>
              <a:t>Identify Roadblocks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eaLnBrk="1" hangingPunct="1"/>
            <a:r>
              <a:rPr lang="en-US" altLang="en-US" b="1" dirty="0" smtClean="0"/>
              <a:t>Getting Beyond Roadblocks</a:t>
            </a:r>
          </a:p>
        </p:txBody>
      </p:sp>
      <p:sp>
        <p:nvSpPr>
          <p:cNvPr id="24579" name="Rectangle 3"/>
          <p:cNvSpPr>
            <a:spLocks noGrp="1" noChangeArrowheads="1"/>
          </p:cNvSpPr>
          <p:nvPr>
            <p:ph type="body" sz="half" idx="1"/>
          </p:nvPr>
        </p:nvSpPr>
        <p:spPr>
          <a:xfrm>
            <a:off x="495300" y="1097438"/>
            <a:ext cx="4076700" cy="3588862"/>
          </a:xfrm>
        </p:spPr>
        <p:txBody>
          <a:bodyPr/>
          <a:lstStyle/>
          <a:p>
            <a:pPr eaLnBrk="1" hangingPunct="1">
              <a:buFontTx/>
              <a:buNone/>
            </a:pPr>
            <a:r>
              <a:rPr lang="en-US" altLang="en-US" b="1" dirty="0" smtClean="0">
                <a:solidFill>
                  <a:srgbClr val="F86200"/>
                </a:solidFill>
              </a:rPr>
              <a:t>Barrier</a:t>
            </a:r>
          </a:p>
          <a:p>
            <a:pPr eaLnBrk="1" hangingPunct="1"/>
            <a:r>
              <a:rPr lang="en-US" altLang="en-US" dirty="0" smtClean="0"/>
              <a:t>“</a:t>
            </a:r>
            <a:r>
              <a:rPr lang="en-US" altLang="en-US" dirty="0" err="1" smtClean="0"/>
              <a:t>Eww</a:t>
            </a:r>
            <a:r>
              <a:rPr lang="en-US" altLang="en-US" dirty="0" smtClean="0"/>
              <a:t> mom, I don’t want to talk about sex with you.”</a:t>
            </a:r>
          </a:p>
          <a:p>
            <a:pPr eaLnBrk="1" hangingPunct="1"/>
            <a:r>
              <a:rPr lang="en-US" altLang="en-US" dirty="0" smtClean="0"/>
              <a:t>“I’m not having sex, so get over it!”</a:t>
            </a:r>
          </a:p>
          <a:p>
            <a:pPr eaLnBrk="1" hangingPunct="1"/>
            <a:endParaRPr lang="en-US" altLang="en-US" dirty="0" smtClean="0"/>
          </a:p>
        </p:txBody>
      </p:sp>
      <p:sp>
        <p:nvSpPr>
          <p:cNvPr id="24580" name="Rectangle 4"/>
          <p:cNvSpPr>
            <a:spLocks noGrp="1" noChangeArrowheads="1"/>
          </p:cNvSpPr>
          <p:nvPr>
            <p:ph type="body" sz="half" idx="2"/>
          </p:nvPr>
        </p:nvSpPr>
        <p:spPr/>
        <p:txBody>
          <a:bodyPr/>
          <a:lstStyle/>
          <a:p>
            <a:pPr marL="284163" indent="-284163" eaLnBrk="1" hangingPunct="1">
              <a:buFontTx/>
              <a:buNone/>
            </a:pPr>
            <a:r>
              <a:rPr lang="en-US" altLang="en-US" b="1" dirty="0" smtClean="0">
                <a:solidFill>
                  <a:srgbClr val="F86200"/>
                </a:solidFill>
              </a:rPr>
              <a:t>Solution</a:t>
            </a:r>
          </a:p>
          <a:p>
            <a:pPr marL="284163" indent="-284163" eaLnBrk="1" hangingPunct="1"/>
            <a:r>
              <a:rPr lang="en-US" altLang="en-US" dirty="0" smtClean="0"/>
              <a:t>Who would you like to talk about sex with?</a:t>
            </a:r>
          </a:p>
          <a:p>
            <a:pPr marL="284163" indent="-284163" eaLnBrk="1" hangingPunct="1"/>
            <a:r>
              <a:rPr lang="en-US" altLang="en-US" dirty="0" smtClean="0"/>
              <a:t>That’s great! What made you decide to wait?</a:t>
            </a:r>
          </a:p>
          <a:p>
            <a:pPr marL="284163" indent="-284163" eaLnBrk="1" hangingPunct="1">
              <a:buFontTx/>
              <a:buNone/>
            </a:pPr>
            <a:endParaRPr lang="en-US" altLang="en-US" dirty="0" smtClean="0"/>
          </a:p>
        </p:txBody>
      </p:sp>
      <p:sp>
        <p:nvSpPr>
          <p:cNvPr id="24581" name="Text Box 5"/>
          <p:cNvSpPr txBox="1">
            <a:spLocks noChangeArrowheads="1"/>
          </p:cNvSpPr>
          <p:nvPr/>
        </p:nvSpPr>
        <p:spPr bwMode="auto">
          <a:xfrm>
            <a:off x="152400" y="5029200"/>
            <a:ext cx="883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15000"/>
              </a:spcBef>
              <a:spcAft>
                <a:spcPct val="15000"/>
              </a:spcAft>
              <a:buClr>
                <a:srgbClr val="F86200"/>
              </a:buClr>
              <a:buSzPct val="140000"/>
              <a:buChar char="•"/>
              <a:defRPr sz="2800">
                <a:solidFill>
                  <a:srgbClr val="06779F"/>
                </a:solidFill>
                <a:latin typeface="Arial" charset="0"/>
              </a:defRPr>
            </a:lvl1pPr>
            <a:lvl2pPr marL="742950" indent="-285750" eaLnBrk="0" hangingPunct="0">
              <a:spcBef>
                <a:spcPct val="15000"/>
              </a:spcBef>
              <a:spcAft>
                <a:spcPct val="15000"/>
              </a:spcAft>
              <a:buClr>
                <a:srgbClr val="F86200"/>
              </a:buClr>
              <a:buSzPct val="140000"/>
              <a:buFont typeface="Arial" charset="0"/>
              <a:buChar char="-"/>
              <a:defRPr sz="2800">
                <a:solidFill>
                  <a:srgbClr val="06779F"/>
                </a:solidFill>
                <a:latin typeface="Arial" charset="0"/>
              </a:defRPr>
            </a:lvl2pPr>
            <a:lvl3pPr marL="1143000" indent="-228600" eaLnBrk="0" hangingPunct="0">
              <a:spcBef>
                <a:spcPct val="20000"/>
              </a:spcBef>
              <a:buClr>
                <a:srgbClr val="BF3017"/>
              </a:buClr>
              <a:buSzPct val="140000"/>
              <a:buFont typeface="Arial" charset="0"/>
              <a:buChar char="-"/>
              <a:defRPr sz="2400">
                <a:solidFill>
                  <a:srgbClr val="0732AD"/>
                </a:solidFill>
                <a:latin typeface="Arial" charset="0"/>
              </a:defRPr>
            </a:lvl3pPr>
            <a:lvl4pPr marL="1600200" indent="-228600" eaLnBrk="0" hangingPunct="0">
              <a:spcBef>
                <a:spcPct val="20000"/>
              </a:spcBef>
              <a:buClr>
                <a:srgbClr val="BF3017"/>
              </a:buClr>
              <a:buSzPct val="140000"/>
              <a:buFont typeface="Arial" charset="0"/>
              <a:buChar char="-"/>
              <a:defRPr sz="2000">
                <a:solidFill>
                  <a:srgbClr val="0732AD"/>
                </a:solidFill>
                <a:latin typeface="Arial" charset="0"/>
              </a:defRPr>
            </a:lvl4pPr>
            <a:lvl5pPr marL="2057400" indent="-228600" eaLnBrk="0" hangingPunct="0">
              <a:spcBef>
                <a:spcPct val="20000"/>
              </a:spcBef>
              <a:buClr>
                <a:srgbClr val="BF3017"/>
              </a:buClr>
              <a:buSzPct val="140000"/>
              <a:buFont typeface="Arial" charset="0"/>
              <a:buChar char="-"/>
              <a:defRPr sz="2000">
                <a:solidFill>
                  <a:srgbClr val="0732AD"/>
                </a:solidFill>
                <a:latin typeface="Arial" charset="0"/>
              </a:defRPr>
            </a:lvl5pPr>
            <a:lvl6pPr marL="25146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6pPr>
            <a:lvl7pPr marL="29718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7pPr>
            <a:lvl8pPr marL="34290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8pPr>
            <a:lvl9pPr marL="38862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9pPr>
          </a:lstStyle>
          <a:p>
            <a:pPr eaLnBrk="1" hangingPunct="1">
              <a:spcBef>
                <a:spcPct val="50000"/>
              </a:spcBef>
              <a:spcAft>
                <a:spcPct val="0"/>
              </a:spcAft>
              <a:buClrTx/>
              <a:buSzTx/>
              <a:buFontTx/>
              <a:buNone/>
            </a:pPr>
            <a:endParaRPr lang="en-US" altLang="en-US" sz="1800">
              <a:solidFill>
                <a:schemeClr val="tx1"/>
              </a:solidFill>
            </a:endParaRPr>
          </a:p>
        </p:txBody>
      </p:sp>
      <p:pic>
        <p:nvPicPr>
          <p:cNvPr id="24582" name="Picture 6" descr="effective comm6_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48200"/>
            <a:ext cx="9144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eaLnBrk="1" hangingPunct="1"/>
            <a:r>
              <a:rPr lang="en-US" altLang="en-US" b="1" dirty="0" smtClean="0"/>
              <a:t>Getting Beyond Roadblocks</a:t>
            </a:r>
          </a:p>
        </p:txBody>
      </p:sp>
      <p:sp>
        <p:nvSpPr>
          <p:cNvPr id="25603" name="Rectangle 3"/>
          <p:cNvSpPr>
            <a:spLocks noGrp="1" noChangeArrowheads="1"/>
          </p:cNvSpPr>
          <p:nvPr>
            <p:ph type="body" sz="half" idx="1"/>
          </p:nvPr>
        </p:nvSpPr>
        <p:spPr>
          <a:xfrm>
            <a:off x="419100" y="1752600"/>
            <a:ext cx="4076700" cy="4179888"/>
          </a:xfrm>
        </p:spPr>
        <p:txBody>
          <a:bodyPr/>
          <a:lstStyle/>
          <a:p>
            <a:pPr eaLnBrk="1" hangingPunct="1">
              <a:buFontTx/>
              <a:buNone/>
            </a:pPr>
            <a:r>
              <a:rPr lang="en-US" altLang="en-US" b="1" smtClean="0">
                <a:solidFill>
                  <a:srgbClr val="F86200"/>
                </a:solidFill>
              </a:rPr>
              <a:t>Barrier</a:t>
            </a:r>
          </a:p>
          <a:p>
            <a:pPr eaLnBrk="1" hangingPunct="1"/>
            <a:r>
              <a:rPr lang="en-US" altLang="en-US" smtClean="0"/>
              <a:t>“How stupid do you think I am?”</a:t>
            </a:r>
          </a:p>
          <a:p>
            <a:pPr eaLnBrk="1" hangingPunct="1"/>
            <a:r>
              <a:rPr lang="en-US" altLang="en-US" smtClean="0"/>
              <a:t>“We’re just friends, so don’t worry.”</a:t>
            </a:r>
          </a:p>
          <a:p>
            <a:pPr eaLnBrk="1" hangingPunct="1">
              <a:buFontTx/>
              <a:buNone/>
            </a:pPr>
            <a:endParaRPr lang="en-US" altLang="en-US" smtClean="0"/>
          </a:p>
        </p:txBody>
      </p:sp>
      <p:sp>
        <p:nvSpPr>
          <p:cNvPr id="25604" name="Rectangle 4"/>
          <p:cNvSpPr>
            <a:spLocks noGrp="1" noChangeArrowheads="1"/>
          </p:cNvSpPr>
          <p:nvPr>
            <p:ph type="body" sz="half" idx="2"/>
          </p:nvPr>
        </p:nvSpPr>
        <p:spPr>
          <a:xfrm>
            <a:off x="4419600" y="1752600"/>
            <a:ext cx="4495800" cy="4179888"/>
          </a:xfrm>
        </p:spPr>
        <p:txBody>
          <a:bodyPr/>
          <a:lstStyle/>
          <a:p>
            <a:pPr marL="344488" indent="-344488" eaLnBrk="1" hangingPunct="1">
              <a:buFontTx/>
              <a:buNone/>
            </a:pPr>
            <a:r>
              <a:rPr lang="en-US" altLang="en-US" b="1" smtClean="0">
                <a:solidFill>
                  <a:srgbClr val="F86200"/>
                </a:solidFill>
              </a:rPr>
              <a:t>Solution</a:t>
            </a:r>
          </a:p>
          <a:p>
            <a:pPr marL="344488" indent="-344488" eaLnBrk="1" hangingPunct="1"/>
            <a:r>
              <a:rPr lang="en-US" altLang="en-US" smtClean="0"/>
              <a:t>I know you are very smart. That’s why I think you should know…</a:t>
            </a:r>
          </a:p>
          <a:p>
            <a:pPr marL="344488" indent="-344488" eaLnBrk="1" hangingPunct="1"/>
            <a:r>
              <a:rPr lang="en-US" altLang="en-US" smtClean="0"/>
              <a:t>What does your boyfriend think about having sex at your age?</a:t>
            </a:r>
          </a:p>
        </p:txBody>
      </p:sp>
      <p:sp>
        <p:nvSpPr>
          <p:cNvPr id="25605" name="Text Box 5"/>
          <p:cNvSpPr txBox="1">
            <a:spLocks noChangeArrowheads="1"/>
          </p:cNvSpPr>
          <p:nvPr/>
        </p:nvSpPr>
        <p:spPr bwMode="auto">
          <a:xfrm>
            <a:off x="0" y="52578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15000"/>
              </a:spcBef>
              <a:spcAft>
                <a:spcPct val="15000"/>
              </a:spcAft>
              <a:buClr>
                <a:srgbClr val="F86200"/>
              </a:buClr>
              <a:buSzPct val="140000"/>
              <a:buChar char="•"/>
              <a:defRPr sz="2800">
                <a:solidFill>
                  <a:srgbClr val="06779F"/>
                </a:solidFill>
                <a:latin typeface="Arial" charset="0"/>
              </a:defRPr>
            </a:lvl1pPr>
            <a:lvl2pPr marL="742950" indent="-285750" eaLnBrk="0" hangingPunct="0">
              <a:spcBef>
                <a:spcPct val="15000"/>
              </a:spcBef>
              <a:spcAft>
                <a:spcPct val="15000"/>
              </a:spcAft>
              <a:buClr>
                <a:srgbClr val="F86200"/>
              </a:buClr>
              <a:buSzPct val="140000"/>
              <a:buFont typeface="Arial" charset="0"/>
              <a:buChar char="-"/>
              <a:defRPr sz="2800">
                <a:solidFill>
                  <a:srgbClr val="06779F"/>
                </a:solidFill>
                <a:latin typeface="Arial" charset="0"/>
              </a:defRPr>
            </a:lvl2pPr>
            <a:lvl3pPr marL="1143000" indent="-228600" eaLnBrk="0" hangingPunct="0">
              <a:spcBef>
                <a:spcPct val="20000"/>
              </a:spcBef>
              <a:buClr>
                <a:srgbClr val="BF3017"/>
              </a:buClr>
              <a:buSzPct val="140000"/>
              <a:buFont typeface="Arial" charset="0"/>
              <a:buChar char="-"/>
              <a:defRPr sz="2400">
                <a:solidFill>
                  <a:srgbClr val="0732AD"/>
                </a:solidFill>
                <a:latin typeface="Arial" charset="0"/>
              </a:defRPr>
            </a:lvl3pPr>
            <a:lvl4pPr marL="1600200" indent="-228600" eaLnBrk="0" hangingPunct="0">
              <a:spcBef>
                <a:spcPct val="20000"/>
              </a:spcBef>
              <a:buClr>
                <a:srgbClr val="BF3017"/>
              </a:buClr>
              <a:buSzPct val="140000"/>
              <a:buFont typeface="Arial" charset="0"/>
              <a:buChar char="-"/>
              <a:defRPr sz="2000">
                <a:solidFill>
                  <a:srgbClr val="0732AD"/>
                </a:solidFill>
                <a:latin typeface="Arial" charset="0"/>
              </a:defRPr>
            </a:lvl4pPr>
            <a:lvl5pPr marL="2057400" indent="-228600" eaLnBrk="0" hangingPunct="0">
              <a:spcBef>
                <a:spcPct val="20000"/>
              </a:spcBef>
              <a:buClr>
                <a:srgbClr val="BF3017"/>
              </a:buClr>
              <a:buSzPct val="140000"/>
              <a:buFont typeface="Arial" charset="0"/>
              <a:buChar char="-"/>
              <a:defRPr sz="2000">
                <a:solidFill>
                  <a:srgbClr val="0732AD"/>
                </a:solidFill>
                <a:latin typeface="Arial" charset="0"/>
              </a:defRPr>
            </a:lvl5pPr>
            <a:lvl6pPr marL="25146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6pPr>
            <a:lvl7pPr marL="29718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7pPr>
            <a:lvl8pPr marL="34290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8pPr>
            <a:lvl9pPr marL="38862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9pPr>
          </a:lstStyle>
          <a:p>
            <a:pPr eaLnBrk="1" hangingPunct="1">
              <a:spcBef>
                <a:spcPct val="50000"/>
              </a:spcBef>
              <a:spcAft>
                <a:spcPct val="0"/>
              </a:spcAft>
              <a:buClrTx/>
              <a:buSzTx/>
              <a:buFontTx/>
              <a:buNone/>
            </a:pPr>
            <a:endParaRPr lang="en-US" altLang="en-US" sz="1800">
              <a:solidFill>
                <a:schemeClr val="tx1"/>
              </a:solidFill>
            </a:endParaRPr>
          </a:p>
        </p:txBody>
      </p:sp>
      <p:pic>
        <p:nvPicPr>
          <p:cNvPr id="25606" name="Picture 6" descr="effective comm6_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05400"/>
            <a:ext cx="914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Cj039667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778000"/>
            <a:ext cx="54864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p:txBody>
          <a:bodyPr/>
          <a:lstStyle/>
          <a:p>
            <a:pPr algn="ctr" eaLnBrk="1" hangingPunct="1"/>
            <a:r>
              <a:rPr lang="en-US" altLang="en-US" b="1" dirty="0" smtClean="0"/>
              <a:t>Practice, Practice, Practice!!!</a:t>
            </a:r>
          </a:p>
        </p:txBody>
      </p:sp>
      <p:sp>
        <p:nvSpPr>
          <p:cNvPr id="27652" name="Rectangle 4"/>
          <p:cNvSpPr>
            <a:spLocks noChangeArrowheads="1"/>
          </p:cNvSpPr>
          <p:nvPr/>
        </p:nvSpPr>
        <p:spPr bwMode="auto">
          <a:xfrm>
            <a:off x="6172200" y="6019800"/>
            <a:ext cx="27432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15000"/>
              </a:spcBef>
              <a:spcAft>
                <a:spcPct val="15000"/>
              </a:spcAft>
              <a:buClr>
                <a:srgbClr val="F86200"/>
              </a:buClr>
              <a:buSzPct val="140000"/>
              <a:buChar char="•"/>
              <a:defRPr sz="2800">
                <a:solidFill>
                  <a:srgbClr val="06779F"/>
                </a:solidFill>
                <a:latin typeface="Arial" charset="0"/>
              </a:defRPr>
            </a:lvl1pPr>
            <a:lvl2pPr marL="742950" indent="-285750" eaLnBrk="0" hangingPunct="0">
              <a:spcBef>
                <a:spcPct val="15000"/>
              </a:spcBef>
              <a:spcAft>
                <a:spcPct val="15000"/>
              </a:spcAft>
              <a:buClr>
                <a:srgbClr val="F86200"/>
              </a:buClr>
              <a:buSzPct val="140000"/>
              <a:buFont typeface="Arial" charset="0"/>
              <a:buChar char="-"/>
              <a:defRPr sz="2800">
                <a:solidFill>
                  <a:srgbClr val="06779F"/>
                </a:solidFill>
                <a:latin typeface="Arial" charset="0"/>
              </a:defRPr>
            </a:lvl2pPr>
            <a:lvl3pPr marL="1143000" indent="-228600" eaLnBrk="0" hangingPunct="0">
              <a:spcBef>
                <a:spcPct val="20000"/>
              </a:spcBef>
              <a:buClr>
                <a:srgbClr val="BF3017"/>
              </a:buClr>
              <a:buSzPct val="140000"/>
              <a:buFont typeface="Arial" charset="0"/>
              <a:buChar char="-"/>
              <a:defRPr sz="2400">
                <a:solidFill>
                  <a:srgbClr val="0732AD"/>
                </a:solidFill>
                <a:latin typeface="Arial" charset="0"/>
              </a:defRPr>
            </a:lvl3pPr>
            <a:lvl4pPr marL="1600200" indent="-228600" eaLnBrk="0" hangingPunct="0">
              <a:spcBef>
                <a:spcPct val="20000"/>
              </a:spcBef>
              <a:buClr>
                <a:srgbClr val="BF3017"/>
              </a:buClr>
              <a:buSzPct val="140000"/>
              <a:buFont typeface="Arial" charset="0"/>
              <a:buChar char="-"/>
              <a:defRPr sz="2000">
                <a:solidFill>
                  <a:srgbClr val="0732AD"/>
                </a:solidFill>
                <a:latin typeface="Arial" charset="0"/>
              </a:defRPr>
            </a:lvl4pPr>
            <a:lvl5pPr marL="2057400" indent="-228600" eaLnBrk="0" hangingPunct="0">
              <a:spcBef>
                <a:spcPct val="20000"/>
              </a:spcBef>
              <a:buClr>
                <a:srgbClr val="BF3017"/>
              </a:buClr>
              <a:buSzPct val="140000"/>
              <a:buFont typeface="Arial" charset="0"/>
              <a:buChar char="-"/>
              <a:defRPr sz="2000">
                <a:solidFill>
                  <a:srgbClr val="0732AD"/>
                </a:solidFill>
                <a:latin typeface="Arial" charset="0"/>
              </a:defRPr>
            </a:lvl5pPr>
            <a:lvl6pPr marL="25146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6pPr>
            <a:lvl7pPr marL="29718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7pPr>
            <a:lvl8pPr marL="34290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8pPr>
            <a:lvl9pPr marL="3886200" indent="-228600" eaLnBrk="0" fontAlgn="base" hangingPunct="0">
              <a:spcBef>
                <a:spcPct val="20000"/>
              </a:spcBef>
              <a:spcAft>
                <a:spcPct val="0"/>
              </a:spcAft>
              <a:buClr>
                <a:srgbClr val="BF3017"/>
              </a:buClr>
              <a:buSzPct val="140000"/>
              <a:buFont typeface="Arial" charset="0"/>
              <a:buChar char="-"/>
              <a:defRPr sz="2000">
                <a:solidFill>
                  <a:srgbClr val="0732AD"/>
                </a:solidFill>
                <a:latin typeface="Arial" charset="0"/>
              </a:defRPr>
            </a:lvl9pPr>
          </a:lstStyle>
          <a:p>
            <a:pPr eaLnBrk="1" hangingPunct="1">
              <a:spcBef>
                <a:spcPct val="0"/>
              </a:spcBef>
              <a:spcAft>
                <a:spcPct val="0"/>
              </a:spcAft>
              <a:buClrTx/>
              <a:buSzTx/>
              <a:buFontTx/>
              <a:buNone/>
            </a:pPr>
            <a:endParaRPr lang="en-US" altLang="en-US" sz="1800">
              <a:solidFill>
                <a:schemeClr val="tx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the conversation</a:t>
            </a:r>
            <a:endParaRPr lang="en-US" dirty="0"/>
          </a:p>
        </p:txBody>
      </p:sp>
      <p:sp>
        <p:nvSpPr>
          <p:cNvPr id="3" name="Text Placeholder 2"/>
          <p:cNvSpPr>
            <a:spLocks noGrp="1"/>
          </p:cNvSpPr>
          <p:nvPr>
            <p:ph type="body" idx="1"/>
          </p:nvPr>
        </p:nvSpPr>
        <p:spPr/>
        <p:txBody>
          <a:bodyPr/>
          <a:lstStyle/>
          <a:p>
            <a:r>
              <a:rPr lang="en-US" dirty="0" smtClean="0"/>
              <a:t>Encourage Effective parenting</a:t>
            </a:r>
            <a:endParaRPr lang="en-US" dirty="0"/>
          </a:p>
        </p:txBody>
      </p:sp>
    </p:spTree>
    <p:extLst>
      <p:ext uri="{BB962C8B-B14F-4D97-AF65-F5344CB8AC3E}">
        <p14:creationId xmlns:p14="http://schemas.microsoft.com/office/powerpoint/2010/main" val="29431548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eaLnBrk="1" hangingPunct="1"/>
            <a:r>
              <a:rPr lang="en-US" altLang="en-US" dirty="0" smtClean="0"/>
              <a:t>Brief Discussion of Effective parenting</a:t>
            </a:r>
          </a:p>
        </p:txBody>
      </p:sp>
      <p:graphicFrame>
        <p:nvGraphicFramePr>
          <p:cNvPr id="54297" name="Group 25"/>
          <p:cNvGraphicFramePr>
            <a:graphicFrameLocks noGrp="1"/>
          </p:cNvGraphicFramePr>
          <p:nvPr>
            <p:ph type="tbl" idx="1"/>
          </p:nvPr>
        </p:nvGraphicFramePr>
        <p:xfrm>
          <a:off x="381000" y="1828800"/>
          <a:ext cx="8026400" cy="3254375"/>
        </p:xfrm>
        <a:graphic>
          <a:graphicData uri="http://schemas.openxmlformats.org/drawingml/2006/table">
            <a:tbl>
              <a:tblPr/>
              <a:tblGrid>
                <a:gridCol w="3048000"/>
                <a:gridCol w="2301875"/>
                <a:gridCol w="2676525"/>
              </a:tblGrid>
              <a:tr h="533400">
                <a:tc>
                  <a:txBody>
                    <a:bodyPr/>
                    <a:lstStyle>
                      <a:lvl1pPr>
                        <a:spcBef>
                          <a:spcPct val="15000"/>
                        </a:spcBef>
                        <a:spcAft>
                          <a:spcPct val="15000"/>
                        </a:spcAft>
                        <a:buClr>
                          <a:srgbClr val="F86200"/>
                        </a:buClr>
                        <a:buSzPct val="140000"/>
                        <a:defRPr sz="2400">
                          <a:solidFill>
                            <a:srgbClr val="06779F"/>
                          </a:solidFill>
                          <a:latin typeface="Arial" charset="0"/>
                        </a:defRPr>
                      </a:lvl1pPr>
                      <a:lvl2pPr>
                        <a:spcBef>
                          <a:spcPct val="15000"/>
                        </a:spcBef>
                        <a:spcAft>
                          <a:spcPct val="15000"/>
                        </a:spcAft>
                        <a:buClr>
                          <a:srgbClr val="F86200"/>
                        </a:buClr>
                        <a:buSzPct val="140000"/>
                        <a:buFont typeface="Arial" charset="0"/>
                        <a:defRPr sz="2400">
                          <a:solidFill>
                            <a:srgbClr val="06779F"/>
                          </a:solidFill>
                          <a:latin typeface="Arial" charset="0"/>
                        </a:defRPr>
                      </a:lvl2pPr>
                      <a:lvl3pPr>
                        <a:spcBef>
                          <a:spcPct val="20000"/>
                        </a:spcBef>
                        <a:buClr>
                          <a:srgbClr val="BF3017"/>
                        </a:buClr>
                        <a:buSzPct val="140000"/>
                        <a:buFont typeface="Arial" charset="0"/>
                        <a:defRPr sz="2000">
                          <a:solidFill>
                            <a:srgbClr val="0732AD"/>
                          </a:solidFill>
                          <a:latin typeface="Arial" charset="0"/>
                        </a:defRPr>
                      </a:lvl3pPr>
                      <a:lvl4pPr>
                        <a:spcBef>
                          <a:spcPct val="20000"/>
                        </a:spcBef>
                        <a:buClr>
                          <a:srgbClr val="BF3017"/>
                        </a:buClr>
                        <a:buSzPct val="140000"/>
                        <a:buFont typeface="Arial" charset="0"/>
                        <a:defRPr>
                          <a:solidFill>
                            <a:srgbClr val="0732AD"/>
                          </a:solidFill>
                          <a:latin typeface="Arial" charset="0"/>
                        </a:defRPr>
                      </a:lvl4pPr>
                      <a:lvl5pPr>
                        <a:spcBef>
                          <a:spcPct val="20000"/>
                        </a:spcBef>
                        <a:buClr>
                          <a:srgbClr val="BF3017"/>
                        </a:buClr>
                        <a:buSzPct val="140000"/>
                        <a:buFont typeface="Arial" charset="0"/>
                        <a:defRPr>
                          <a:solidFill>
                            <a:srgbClr val="0732AD"/>
                          </a:solidFill>
                          <a:latin typeface="Arial" charset="0"/>
                        </a:defRPr>
                      </a:lvl5pPr>
                      <a:lvl6pPr fontAlgn="base">
                        <a:spcBef>
                          <a:spcPct val="20000"/>
                        </a:spcBef>
                        <a:spcAft>
                          <a:spcPct val="0"/>
                        </a:spcAft>
                        <a:buClr>
                          <a:srgbClr val="BF3017"/>
                        </a:buClr>
                        <a:buSzPct val="140000"/>
                        <a:buFont typeface="Arial" charset="0"/>
                        <a:defRPr>
                          <a:solidFill>
                            <a:srgbClr val="0732AD"/>
                          </a:solidFill>
                          <a:latin typeface="Arial" charset="0"/>
                        </a:defRPr>
                      </a:lvl6pPr>
                      <a:lvl7pPr fontAlgn="base">
                        <a:spcBef>
                          <a:spcPct val="20000"/>
                        </a:spcBef>
                        <a:spcAft>
                          <a:spcPct val="0"/>
                        </a:spcAft>
                        <a:buClr>
                          <a:srgbClr val="BF3017"/>
                        </a:buClr>
                        <a:buSzPct val="140000"/>
                        <a:buFont typeface="Arial" charset="0"/>
                        <a:defRPr>
                          <a:solidFill>
                            <a:srgbClr val="0732AD"/>
                          </a:solidFill>
                          <a:latin typeface="Arial" charset="0"/>
                        </a:defRPr>
                      </a:lvl7pPr>
                      <a:lvl8pPr fontAlgn="base">
                        <a:spcBef>
                          <a:spcPct val="20000"/>
                        </a:spcBef>
                        <a:spcAft>
                          <a:spcPct val="0"/>
                        </a:spcAft>
                        <a:buClr>
                          <a:srgbClr val="BF3017"/>
                        </a:buClr>
                        <a:buSzPct val="140000"/>
                        <a:buFont typeface="Arial" charset="0"/>
                        <a:defRPr>
                          <a:solidFill>
                            <a:srgbClr val="0732AD"/>
                          </a:solidFill>
                          <a:latin typeface="Arial" charset="0"/>
                        </a:defRPr>
                      </a:lvl8pPr>
                      <a:lvl9pPr fontAlgn="base">
                        <a:spcBef>
                          <a:spcPct val="20000"/>
                        </a:spcBef>
                        <a:spcAft>
                          <a:spcPct val="0"/>
                        </a:spcAft>
                        <a:buClr>
                          <a:srgbClr val="BF3017"/>
                        </a:buClr>
                        <a:buSzPct val="140000"/>
                        <a:buFont typeface="Arial" charset="0"/>
                        <a:defRPr>
                          <a:solidFill>
                            <a:srgbClr val="0732AD"/>
                          </a:solidFill>
                          <a:latin typeface="Arial" charset="0"/>
                        </a:defRPr>
                      </a:lvl9pPr>
                    </a:lstStyle>
                    <a:p>
                      <a:pPr marL="0" marR="0" lvl="0" indent="0" algn="l" defTabSz="914400" rtl="0" eaLnBrk="1" fontAlgn="base" latinLnBrk="0" hangingPunct="1">
                        <a:lnSpc>
                          <a:spcPct val="100000"/>
                        </a:lnSpc>
                        <a:spcBef>
                          <a:spcPct val="15000"/>
                        </a:spcBef>
                        <a:spcAft>
                          <a:spcPct val="15000"/>
                        </a:spcAft>
                        <a:buClr>
                          <a:srgbClr val="F86200"/>
                        </a:buClr>
                        <a:buSzPct val="140000"/>
                        <a:buFontTx/>
                        <a:buNone/>
                        <a:tabLst/>
                      </a:pPr>
                      <a:r>
                        <a:rPr kumimoji="0" lang="en-US" altLang="en-US" sz="2800" b="1" i="0" u="sng" strike="noStrike" cap="none" normalizeH="0" baseline="0" smtClean="0">
                          <a:ln>
                            <a:noFill/>
                          </a:ln>
                          <a:solidFill>
                            <a:srgbClr val="06779F"/>
                          </a:solidFill>
                          <a:effectLst/>
                          <a:latin typeface="Arial" charset="0"/>
                        </a:rPr>
                        <a:t>Parenting Style</a:t>
                      </a:r>
                    </a:p>
                  </a:txBody>
                  <a:tcPr horzOverflow="overflow">
                    <a:lnL cap="flat">
                      <a:noFill/>
                    </a:lnL>
                    <a:lnR>
                      <a:noFill/>
                    </a:lnR>
                    <a:lnT cap="flat">
                      <a:noFill/>
                    </a:lnT>
                    <a:lnB>
                      <a:noFill/>
                    </a:lnB>
                    <a:lnTlToBr>
                      <a:noFill/>
                    </a:lnTlToBr>
                    <a:lnBlToTr>
                      <a:noFill/>
                    </a:lnBlToTr>
                    <a:noFill/>
                  </a:tcPr>
                </a:tc>
                <a:tc>
                  <a:txBody>
                    <a:bodyPr/>
                    <a:lstStyle>
                      <a:lvl1pPr>
                        <a:spcBef>
                          <a:spcPct val="15000"/>
                        </a:spcBef>
                        <a:spcAft>
                          <a:spcPct val="15000"/>
                        </a:spcAft>
                        <a:buClr>
                          <a:srgbClr val="F86200"/>
                        </a:buClr>
                        <a:buSzPct val="140000"/>
                        <a:defRPr sz="2400">
                          <a:solidFill>
                            <a:srgbClr val="06779F"/>
                          </a:solidFill>
                          <a:latin typeface="Arial" charset="0"/>
                        </a:defRPr>
                      </a:lvl1pPr>
                      <a:lvl2pPr>
                        <a:spcBef>
                          <a:spcPct val="15000"/>
                        </a:spcBef>
                        <a:spcAft>
                          <a:spcPct val="15000"/>
                        </a:spcAft>
                        <a:buClr>
                          <a:srgbClr val="F86200"/>
                        </a:buClr>
                        <a:buSzPct val="140000"/>
                        <a:buFont typeface="Arial" charset="0"/>
                        <a:defRPr sz="2400">
                          <a:solidFill>
                            <a:srgbClr val="06779F"/>
                          </a:solidFill>
                          <a:latin typeface="Arial" charset="0"/>
                        </a:defRPr>
                      </a:lvl2pPr>
                      <a:lvl3pPr>
                        <a:spcBef>
                          <a:spcPct val="20000"/>
                        </a:spcBef>
                        <a:buClr>
                          <a:srgbClr val="BF3017"/>
                        </a:buClr>
                        <a:buSzPct val="140000"/>
                        <a:buFont typeface="Arial" charset="0"/>
                        <a:defRPr sz="2000">
                          <a:solidFill>
                            <a:srgbClr val="0732AD"/>
                          </a:solidFill>
                          <a:latin typeface="Arial" charset="0"/>
                        </a:defRPr>
                      </a:lvl3pPr>
                      <a:lvl4pPr>
                        <a:spcBef>
                          <a:spcPct val="20000"/>
                        </a:spcBef>
                        <a:buClr>
                          <a:srgbClr val="BF3017"/>
                        </a:buClr>
                        <a:buSzPct val="140000"/>
                        <a:buFont typeface="Arial" charset="0"/>
                        <a:defRPr>
                          <a:solidFill>
                            <a:srgbClr val="0732AD"/>
                          </a:solidFill>
                          <a:latin typeface="Arial" charset="0"/>
                        </a:defRPr>
                      </a:lvl4pPr>
                      <a:lvl5pPr>
                        <a:spcBef>
                          <a:spcPct val="20000"/>
                        </a:spcBef>
                        <a:buClr>
                          <a:srgbClr val="BF3017"/>
                        </a:buClr>
                        <a:buSzPct val="140000"/>
                        <a:buFont typeface="Arial" charset="0"/>
                        <a:defRPr>
                          <a:solidFill>
                            <a:srgbClr val="0732AD"/>
                          </a:solidFill>
                          <a:latin typeface="Arial" charset="0"/>
                        </a:defRPr>
                      </a:lvl5pPr>
                      <a:lvl6pPr fontAlgn="base">
                        <a:spcBef>
                          <a:spcPct val="20000"/>
                        </a:spcBef>
                        <a:spcAft>
                          <a:spcPct val="0"/>
                        </a:spcAft>
                        <a:buClr>
                          <a:srgbClr val="BF3017"/>
                        </a:buClr>
                        <a:buSzPct val="140000"/>
                        <a:buFont typeface="Arial" charset="0"/>
                        <a:defRPr>
                          <a:solidFill>
                            <a:srgbClr val="0732AD"/>
                          </a:solidFill>
                          <a:latin typeface="Arial" charset="0"/>
                        </a:defRPr>
                      </a:lvl6pPr>
                      <a:lvl7pPr fontAlgn="base">
                        <a:spcBef>
                          <a:spcPct val="20000"/>
                        </a:spcBef>
                        <a:spcAft>
                          <a:spcPct val="0"/>
                        </a:spcAft>
                        <a:buClr>
                          <a:srgbClr val="BF3017"/>
                        </a:buClr>
                        <a:buSzPct val="140000"/>
                        <a:buFont typeface="Arial" charset="0"/>
                        <a:defRPr>
                          <a:solidFill>
                            <a:srgbClr val="0732AD"/>
                          </a:solidFill>
                          <a:latin typeface="Arial" charset="0"/>
                        </a:defRPr>
                      </a:lvl7pPr>
                      <a:lvl8pPr fontAlgn="base">
                        <a:spcBef>
                          <a:spcPct val="20000"/>
                        </a:spcBef>
                        <a:spcAft>
                          <a:spcPct val="0"/>
                        </a:spcAft>
                        <a:buClr>
                          <a:srgbClr val="BF3017"/>
                        </a:buClr>
                        <a:buSzPct val="140000"/>
                        <a:buFont typeface="Arial" charset="0"/>
                        <a:defRPr>
                          <a:solidFill>
                            <a:srgbClr val="0732AD"/>
                          </a:solidFill>
                          <a:latin typeface="Arial" charset="0"/>
                        </a:defRPr>
                      </a:lvl8pPr>
                      <a:lvl9pPr fontAlgn="base">
                        <a:spcBef>
                          <a:spcPct val="20000"/>
                        </a:spcBef>
                        <a:spcAft>
                          <a:spcPct val="0"/>
                        </a:spcAft>
                        <a:buClr>
                          <a:srgbClr val="BF3017"/>
                        </a:buClr>
                        <a:buSzPct val="140000"/>
                        <a:buFont typeface="Arial" charset="0"/>
                        <a:defRPr>
                          <a:solidFill>
                            <a:srgbClr val="0732AD"/>
                          </a:solidFill>
                          <a:latin typeface="Arial" charset="0"/>
                        </a:defRPr>
                      </a:lvl9pPr>
                    </a:lstStyle>
                    <a:p>
                      <a:pPr marL="0" marR="0" lvl="0" indent="0" algn="ctr" defTabSz="914400" rtl="0" eaLnBrk="1" fontAlgn="base" latinLnBrk="0" hangingPunct="1">
                        <a:lnSpc>
                          <a:spcPct val="90000"/>
                        </a:lnSpc>
                        <a:spcBef>
                          <a:spcPct val="0"/>
                        </a:spcBef>
                        <a:spcAft>
                          <a:spcPct val="15000"/>
                        </a:spcAft>
                        <a:buClr>
                          <a:srgbClr val="F86200"/>
                        </a:buClr>
                        <a:buSzPct val="140000"/>
                        <a:buFontTx/>
                        <a:buNone/>
                        <a:tabLst/>
                      </a:pPr>
                      <a:r>
                        <a:rPr kumimoji="0" lang="en-US" altLang="en-US" sz="2800" b="1" i="0" u="sng" strike="noStrike" cap="none" normalizeH="0" baseline="0" smtClean="0">
                          <a:ln>
                            <a:noFill/>
                          </a:ln>
                          <a:solidFill>
                            <a:srgbClr val="06779F"/>
                          </a:solidFill>
                          <a:effectLst/>
                          <a:latin typeface="Arial" charset="0"/>
                        </a:rPr>
                        <a:t>Supervision</a:t>
                      </a:r>
                    </a:p>
                  </a:txBody>
                  <a:tcPr horzOverflow="overflow">
                    <a:lnL>
                      <a:noFill/>
                    </a:lnL>
                    <a:lnR>
                      <a:noFill/>
                    </a:lnR>
                    <a:lnT cap="flat">
                      <a:noFill/>
                    </a:lnT>
                    <a:lnB>
                      <a:noFill/>
                    </a:lnB>
                    <a:lnTlToBr>
                      <a:noFill/>
                    </a:lnTlToBr>
                    <a:lnBlToTr>
                      <a:noFill/>
                    </a:lnBlToTr>
                    <a:noFill/>
                  </a:tcPr>
                </a:tc>
                <a:tc>
                  <a:txBody>
                    <a:bodyPr/>
                    <a:lstStyle>
                      <a:lvl1pPr>
                        <a:spcBef>
                          <a:spcPct val="15000"/>
                        </a:spcBef>
                        <a:spcAft>
                          <a:spcPct val="15000"/>
                        </a:spcAft>
                        <a:buClr>
                          <a:srgbClr val="F86200"/>
                        </a:buClr>
                        <a:buSzPct val="140000"/>
                        <a:defRPr sz="2400">
                          <a:solidFill>
                            <a:srgbClr val="06779F"/>
                          </a:solidFill>
                          <a:latin typeface="Arial" charset="0"/>
                        </a:defRPr>
                      </a:lvl1pPr>
                      <a:lvl2pPr>
                        <a:spcBef>
                          <a:spcPct val="15000"/>
                        </a:spcBef>
                        <a:spcAft>
                          <a:spcPct val="15000"/>
                        </a:spcAft>
                        <a:buClr>
                          <a:srgbClr val="F86200"/>
                        </a:buClr>
                        <a:buSzPct val="140000"/>
                        <a:buFont typeface="Arial" charset="0"/>
                        <a:defRPr sz="2400">
                          <a:solidFill>
                            <a:srgbClr val="06779F"/>
                          </a:solidFill>
                          <a:latin typeface="Arial" charset="0"/>
                        </a:defRPr>
                      </a:lvl2pPr>
                      <a:lvl3pPr>
                        <a:spcBef>
                          <a:spcPct val="20000"/>
                        </a:spcBef>
                        <a:buClr>
                          <a:srgbClr val="BF3017"/>
                        </a:buClr>
                        <a:buSzPct val="140000"/>
                        <a:buFont typeface="Arial" charset="0"/>
                        <a:defRPr sz="2000">
                          <a:solidFill>
                            <a:srgbClr val="0732AD"/>
                          </a:solidFill>
                          <a:latin typeface="Arial" charset="0"/>
                        </a:defRPr>
                      </a:lvl3pPr>
                      <a:lvl4pPr>
                        <a:spcBef>
                          <a:spcPct val="20000"/>
                        </a:spcBef>
                        <a:buClr>
                          <a:srgbClr val="BF3017"/>
                        </a:buClr>
                        <a:buSzPct val="140000"/>
                        <a:buFont typeface="Arial" charset="0"/>
                        <a:defRPr>
                          <a:solidFill>
                            <a:srgbClr val="0732AD"/>
                          </a:solidFill>
                          <a:latin typeface="Arial" charset="0"/>
                        </a:defRPr>
                      </a:lvl4pPr>
                      <a:lvl5pPr>
                        <a:spcBef>
                          <a:spcPct val="20000"/>
                        </a:spcBef>
                        <a:buClr>
                          <a:srgbClr val="BF3017"/>
                        </a:buClr>
                        <a:buSzPct val="140000"/>
                        <a:buFont typeface="Arial" charset="0"/>
                        <a:defRPr>
                          <a:solidFill>
                            <a:srgbClr val="0732AD"/>
                          </a:solidFill>
                          <a:latin typeface="Arial" charset="0"/>
                        </a:defRPr>
                      </a:lvl5pPr>
                      <a:lvl6pPr fontAlgn="base">
                        <a:spcBef>
                          <a:spcPct val="20000"/>
                        </a:spcBef>
                        <a:spcAft>
                          <a:spcPct val="0"/>
                        </a:spcAft>
                        <a:buClr>
                          <a:srgbClr val="BF3017"/>
                        </a:buClr>
                        <a:buSzPct val="140000"/>
                        <a:buFont typeface="Arial" charset="0"/>
                        <a:defRPr>
                          <a:solidFill>
                            <a:srgbClr val="0732AD"/>
                          </a:solidFill>
                          <a:latin typeface="Arial" charset="0"/>
                        </a:defRPr>
                      </a:lvl6pPr>
                      <a:lvl7pPr fontAlgn="base">
                        <a:spcBef>
                          <a:spcPct val="20000"/>
                        </a:spcBef>
                        <a:spcAft>
                          <a:spcPct val="0"/>
                        </a:spcAft>
                        <a:buClr>
                          <a:srgbClr val="BF3017"/>
                        </a:buClr>
                        <a:buSzPct val="140000"/>
                        <a:buFont typeface="Arial" charset="0"/>
                        <a:defRPr>
                          <a:solidFill>
                            <a:srgbClr val="0732AD"/>
                          </a:solidFill>
                          <a:latin typeface="Arial" charset="0"/>
                        </a:defRPr>
                      </a:lvl7pPr>
                      <a:lvl8pPr fontAlgn="base">
                        <a:spcBef>
                          <a:spcPct val="20000"/>
                        </a:spcBef>
                        <a:spcAft>
                          <a:spcPct val="0"/>
                        </a:spcAft>
                        <a:buClr>
                          <a:srgbClr val="BF3017"/>
                        </a:buClr>
                        <a:buSzPct val="140000"/>
                        <a:buFont typeface="Arial" charset="0"/>
                        <a:defRPr>
                          <a:solidFill>
                            <a:srgbClr val="0732AD"/>
                          </a:solidFill>
                          <a:latin typeface="Arial" charset="0"/>
                        </a:defRPr>
                      </a:lvl8pPr>
                      <a:lvl9pPr fontAlgn="base">
                        <a:spcBef>
                          <a:spcPct val="20000"/>
                        </a:spcBef>
                        <a:spcAft>
                          <a:spcPct val="0"/>
                        </a:spcAft>
                        <a:buClr>
                          <a:srgbClr val="BF3017"/>
                        </a:buClr>
                        <a:buSzPct val="140000"/>
                        <a:buFont typeface="Arial" charset="0"/>
                        <a:defRPr>
                          <a:solidFill>
                            <a:srgbClr val="0732AD"/>
                          </a:solidFill>
                          <a:latin typeface="Arial" charset="0"/>
                        </a:defRPr>
                      </a:lvl9pPr>
                    </a:lstStyle>
                    <a:p>
                      <a:pPr marL="0" marR="0" lvl="0" indent="0" algn="ctr" defTabSz="914400" rtl="0" eaLnBrk="1" fontAlgn="base" latinLnBrk="0" hangingPunct="1">
                        <a:lnSpc>
                          <a:spcPct val="90000"/>
                        </a:lnSpc>
                        <a:spcBef>
                          <a:spcPct val="0"/>
                        </a:spcBef>
                        <a:spcAft>
                          <a:spcPct val="15000"/>
                        </a:spcAft>
                        <a:buClr>
                          <a:srgbClr val="F86200"/>
                        </a:buClr>
                        <a:buSzPct val="140000"/>
                        <a:buFontTx/>
                        <a:buNone/>
                        <a:tabLst/>
                      </a:pPr>
                      <a:r>
                        <a:rPr kumimoji="0" lang="en-US" altLang="en-US" sz="2800" b="1" i="0" u="sng" strike="noStrike" cap="none" normalizeH="0" baseline="0" smtClean="0">
                          <a:ln>
                            <a:noFill/>
                          </a:ln>
                          <a:solidFill>
                            <a:srgbClr val="06779F"/>
                          </a:solidFill>
                          <a:effectLst/>
                          <a:latin typeface="Arial" charset="0"/>
                        </a:rPr>
                        <a:t>Love</a:t>
                      </a:r>
                    </a:p>
                  </a:txBody>
                  <a:tcPr horzOverflow="overflow">
                    <a:lnL>
                      <a:noFill/>
                    </a:lnL>
                    <a:lnR cap="flat">
                      <a:noFill/>
                    </a:lnR>
                    <a:lnT cap="flat">
                      <a:noFill/>
                    </a:lnT>
                    <a:lnB>
                      <a:noFill/>
                    </a:lnB>
                    <a:lnTlToBr>
                      <a:noFill/>
                    </a:lnTlToBr>
                    <a:lnBlToTr>
                      <a:noFill/>
                    </a:lnBlToTr>
                    <a:noFill/>
                  </a:tcPr>
                </a:tc>
              </a:tr>
              <a:tr h="2720975">
                <a:tc>
                  <a:txBody>
                    <a:bodyPr/>
                    <a:lstStyle>
                      <a:lvl1pPr>
                        <a:spcBef>
                          <a:spcPct val="15000"/>
                        </a:spcBef>
                        <a:spcAft>
                          <a:spcPct val="15000"/>
                        </a:spcAft>
                        <a:buClr>
                          <a:srgbClr val="F86200"/>
                        </a:buClr>
                        <a:buSzPct val="140000"/>
                        <a:defRPr sz="2400">
                          <a:solidFill>
                            <a:srgbClr val="06779F"/>
                          </a:solidFill>
                          <a:latin typeface="Arial" charset="0"/>
                        </a:defRPr>
                      </a:lvl1pPr>
                      <a:lvl2pPr>
                        <a:spcBef>
                          <a:spcPct val="15000"/>
                        </a:spcBef>
                        <a:spcAft>
                          <a:spcPct val="15000"/>
                        </a:spcAft>
                        <a:buClr>
                          <a:srgbClr val="F86200"/>
                        </a:buClr>
                        <a:buSzPct val="140000"/>
                        <a:buFont typeface="Arial" charset="0"/>
                        <a:defRPr sz="2400">
                          <a:solidFill>
                            <a:srgbClr val="06779F"/>
                          </a:solidFill>
                          <a:latin typeface="Arial" charset="0"/>
                        </a:defRPr>
                      </a:lvl2pPr>
                      <a:lvl3pPr>
                        <a:spcBef>
                          <a:spcPct val="20000"/>
                        </a:spcBef>
                        <a:buClr>
                          <a:srgbClr val="BF3017"/>
                        </a:buClr>
                        <a:buSzPct val="140000"/>
                        <a:buFont typeface="Arial" charset="0"/>
                        <a:defRPr sz="2000">
                          <a:solidFill>
                            <a:srgbClr val="0732AD"/>
                          </a:solidFill>
                          <a:latin typeface="Arial" charset="0"/>
                        </a:defRPr>
                      </a:lvl3pPr>
                      <a:lvl4pPr>
                        <a:spcBef>
                          <a:spcPct val="20000"/>
                        </a:spcBef>
                        <a:buClr>
                          <a:srgbClr val="BF3017"/>
                        </a:buClr>
                        <a:buSzPct val="140000"/>
                        <a:buFont typeface="Arial" charset="0"/>
                        <a:defRPr>
                          <a:solidFill>
                            <a:srgbClr val="0732AD"/>
                          </a:solidFill>
                          <a:latin typeface="Arial" charset="0"/>
                        </a:defRPr>
                      </a:lvl4pPr>
                      <a:lvl5pPr>
                        <a:spcBef>
                          <a:spcPct val="20000"/>
                        </a:spcBef>
                        <a:buClr>
                          <a:srgbClr val="BF3017"/>
                        </a:buClr>
                        <a:buSzPct val="140000"/>
                        <a:buFont typeface="Arial" charset="0"/>
                        <a:defRPr>
                          <a:solidFill>
                            <a:srgbClr val="0732AD"/>
                          </a:solidFill>
                          <a:latin typeface="Arial" charset="0"/>
                        </a:defRPr>
                      </a:lvl5pPr>
                      <a:lvl6pPr fontAlgn="base">
                        <a:spcBef>
                          <a:spcPct val="20000"/>
                        </a:spcBef>
                        <a:spcAft>
                          <a:spcPct val="0"/>
                        </a:spcAft>
                        <a:buClr>
                          <a:srgbClr val="BF3017"/>
                        </a:buClr>
                        <a:buSzPct val="140000"/>
                        <a:buFont typeface="Arial" charset="0"/>
                        <a:defRPr>
                          <a:solidFill>
                            <a:srgbClr val="0732AD"/>
                          </a:solidFill>
                          <a:latin typeface="Arial" charset="0"/>
                        </a:defRPr>
                      </a:lvl6pPr>
                      <a:lvl7pPr fontAlgn="base">
                        <a:spcBef>
                          <a:spcPct val="20000"/>
                        </a:spcBef>
                        <a:spcAft>
                          <a:spcPct val="0"/>
                        </a:spcAft>
                        <a:buClr>
                          <a:srgbClr val="BF3017"/>
                        </a:buClr>
                        <a:buSzPct val="140000"/>
                        <a:buFont typeface="Arial" charset="0"/>
                        <a:defRPr>
                          <a:solidFill>
                            <a:srgbClr val="0732AD"/>
                          </a:solidFill>
                          <a:latin typeface="Arial" charset="0"/>
                        </a:defRPr>
                      </a:lvl7pPr>
                      <a:lvl8pPr fontAlgn="base">
                        <a:spcBef>
                          <a:spcPct val="20000"/>
                        </a:spcBef>
                        <a:spcAft>
                          <a:spcPct val="0"/>
                        </a:spcAft>
                        <a:buClr>
                          <a:srgbClr val="BF3017"/>
                        </a:buClr>
                        <a:buSzPct val="140000"/>
                        <a:buFont typeface="Arial" charset="0"/>
                        <a:defRPr>
                          <a:solidFill>
                            <a:srgbClr val="0732AD"/>
                          </a:solidFill>
                          <a:latin typeface="Arial" charset="0"/>
                        </a:defRPr>
                      </a:lvl8pPr>
                      <a:lvl9pPr fontAlgn="base">
                        <a:spcBef>
                          <a:spcPct val="20000"/>
                        </a:spcBef>
                        <a:spcAft>
                          <a:spcPct val="0"/>
                        </a:spcAft>
                        <a:buClr>
                          <a:srgbClr val="BF3017"/>
                        </a:buClr>
                        <a:buSzPct val="140000"/>
                        <a:buFont typeface="Arial" charset="0"/>
                        <a:defRPr>
                          <a:solidFill>
                            <a:srgbClr val="0732AD"/>
                          </a:solidFill>
                          <a:latin typeface="Arial" charset="0"/>
                        </a:defRPr>
                      </a:lvl9pPr>
                    </a:lstStyle>
                    <a:p>
                      <a:pPr marL="0" marR="0" lvl="0" indent="0" algn="l"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06779F"/>
                          </a:solidFill>
                          <a:effectLst/>
                          <a:latin typeface="Arial" charset="0"/>
                        </a:rPr>
                        <a:t>Negligent</a:t>
                      </a:r>
                    </a:p>
                    <a:p>
                      <a:pPr marL="0" marR="0" lvl="0" indent="0" algn="l"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06779F"/>
                          </a:solidFill>
                          <a:effectLst/>
                          <a:latin typeface="Arial" charset="0"/>
                        </a:rPr>
                        <a:t>Authoritarian</a:t>
                      </a:r>
                    </a:p>
                    <a:p>
                      <a:pPr marL="0" marR="0" lvl="0" indent="0" algn="l"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06779F"/>
                          </a:solidFill>
                          <a:effectLst/>
                          <a:latin typeface="Arial" charset="0"/>
                        </a:rPr>
                        <a:t>Permissive</a:t>
                      </a:r>
                    </a:p>
                    <a:p>
                      <a:pPr marL="0" marR="0" lvl="0" indent="0" algn="l"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06779F"/>
                          </a:solidFill>
                          <a:effectLst/>
                          <a:latin typeface="Arial" charset="0"/>
                        </a:rPr>
                        <a:t>Effective</a:t>
                      </a:r>
                    </a:p>
                  </a:txBody>
                  <a:tcPr horzOverflow="overflow">
                    <a:lnL cap="flat">
                      <a:noFill/>
                    </a:lnL>
                    <a:lnR>
                      <a:noFill/>
                    </a:lnR>
                    <a:lnT>
                      <a:noFill/>
                    </a:lnT>
                    <a:lnB cap="flat">
                      <a:noFill/>
                    </a:lnB>
                    <a:lnTlToBr>
                      <a:noFill/>
                    </a:lnTlToBr>
                    <a:lnBlToTr>
                      <a:noFill/>
                    </a:lnBlToTr>
                    <a:noFill/>
                  </a:tcPr>
                </a:tc>
                <a:tc>
                  <a:txBody>
                    <a:bodyPr/>
                    <a:lstStyle>
                      <a:lvl1pPr>
                        <a:spcBef>
                          <a:spcPct val="15000"/>
                        </a:spcBef>
                        <a:spcAft>
                          <a:spcPct val="15000"/>
                        </a:spcAft>
                        <a:buClr>
                          <a:srgbClr val="F86200"/>
                        </a:buClr>
                        <a:buSzPct val="140000"/>
                        <a:defRPr sz="2400">
                          <a:solidFill>
                            <a:srgbClr val="06779F"/>
                          </a:solidFill>
                          <a:latin typeface="Arial" charset="0"/>
                        </a:defRPr>
                      </a:lvl1pPr>
                      <a:lvl2pPr>
                        <a:spcBef>
                          <a:spcPct val="15000"/>
                        </a:spcBef>
                        <a:spcAft>
                          <a:spcPct val="15000"/>
                        </a:spcAft>
                        <a:buClr>
                          <a:srgbClr val="F86200"/>
                        </a:buClr>
                        <a:buSzPct val="140000"/>
                        <a:buFont typeface="Arial" charset="0"/>
                        <a:defRPr sz="2400">
                          <a:solidFill>
                            <a:srgbClr val="06779F"/>
                          </a:solidFill>
                          <a:latin typeface="Arial" charset="0"/>
                        </a:defRPr>
                      </a:lvl2pPr>
                      <a:lvl3pPr>
                        <a:spcBef>
                          <a:spcPct val="20000"/>
                        </a:spcBef>
                        <a:buClr>
                          <a:srgbClr val="BF3017"/>
                        </a:buClr>
                        <a:buSzPct val="140000"/>
                        <a:buFont typeface="Arial" charset="0"/>
                        <a:defRPr sz="2000">
                          <a:solidFill>
                            <a:srgbClr val="0732AD"/>
                          </a:solidFill>
                          <a:latin typeface="Arial" charset="0"/>
                        </a:defRPr>
                      </a:lvl3pPr>
                      <a:lvl4pPr>
                        <a:spcBef>
                          <a:spcPct val="20000"/>
                        </a:spcBef>
                        <a:buClr>
                          <a:srgbClr val="BF3017"/>
                        </a:buClr>
                        <a:buSzPct val="140000"/>
                        <a:buFont typeface="Arial" charset="0"/>
                        <a:defRPr>
                          <a:solidFill>
                            <a:srgbClr val="0732AD"/>
                          </a:solidFill>
                          <a:latin typeface="Arial" charset="0"/>
                        </a:defRPr>
                      </a:lvl4pPr>
                      <a:lvl5pPr>
                        <a:spcBef>
                          <a:spcPct val="20000"/>
                        </a:spcBef>
                        <a:buClr>
                          <a:srgbClr val="BF3017"/>
                        </a:buClr>
                        <a:buSzPct val="140000"/>
                        <a:buFont typeface="Arial" charset="0"/>
                        <a:defRPr>
                          <a:solidFill>
                            <a:srgbClr val="0732AD"/>
                          </a:solidFill>
                          <a:latin typeface="Arial" charset="0"/>
                        </a:defRPr>
                      </a:lvl5pPr>
                      <a:lvl6pPr fontAlgn="base">
                        <a:spcBef>
                          <a:spcPct val="20000"/>
                        </a:spcBef>
                        <a:spcAft>
                          <a:spcPct val="0"/>
                        </a:spcAft>
                        <a:buClr>
                          <a:srgbClr val="BF3017"/>
                        </a:buClr>
                        <a:buSzPct val="140000"/>
                        <a:buFont typeface="Arial" charset="0"/>
                        <a:defRPr>
                          <a:solidFill>
                            <a:srgbClr val="0732AD"/>
                          </a:solidFill>
                          <a:latin typeface="Arial" charset="0"/>
                        </a:defRPr>
                      </a:lvl6pPr>
                      <a:lvl7pPr fontAlgn="base">
                        <a:spcBef>
                          <a:spcPct val="20000"/>
                        </a:spcBef>
                        <a:spcAft>
                          <a:spcPct val="0"/>
                        </a:spcAft>
                        <a:buClr>
                          <a:srgbClr val="BF3017"/>
                        </a:buClr>
                        <a:buSzPct val="140000"/>
                        <a:buFont typeface="Arial" charset="0"/>
                        <a:defRPr>
                          <a:solidFill>
                            <a:srgbClr val="0732AD"/>
                          </a:solidFill>
                          <a:latin typeface="Arial" charset="0"/>
                        </a:defRPr>
                      </a:lvl7pPr>
                      <a:lvl8pPr fontAlgn="base">
                        <a:spcBef>
                          <a:spcPct val="20000"/>
                        </a:spcBef>
                        <a:spcAft>
                          <a:spcPct val="0"/>
                        </a:spcAft>
                        <a:buClr>
                          <a:srgbClr val="BF3017"/>
                        </a:buClr>
                        <a:buSzPct val="140000"/>
                        <a:buFont typeface="Arial" charset="0"/>
                        <a:defRPr>
                          <a:solidFill>
                            <a:srgbClr val="0732AD"/>
                          </a:solidFill>
                          <a:latin typeface="Arial" charset="0"/>
                        </a:defRPr>
                      </a:lvl8pPr>
                      <a:lvl9pPr fontAlgn="base">
                        <a:spcBef>
                          <a:spcPct val="20000"/>
                        </a:spcBef>
                        <a:spcAft>
                          <a:spcPct val="0"/>
                        </a:spcAft>
                        <a:buClr>
                          <a:srgbClr val="BF3017"/>
                        </a:buClr>
                        <a:buSzPct val="140000"/>
                        <a:buFont typeface="Arial" charset="0"/>
                        <a:defRPr>
                          <a:solidFill>
                            <a:srgbClr val="0732AD"/>
                          </a:solidFill>
                          <a:latin typeface="Arial" charset="0"/>
                        </a:defRPr>
                      </a:lvl9pPr>
                    </a:lstStyle>
                    <a:p>
                      <a:pPr marL="0" marR="0" lvl="0" indent="0" algn="ctr"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1B3FA5"/>
                          </a:solidFill>
                          <a:effectLst/>
                          <a:latin typeface="Arial" charset="0"/>
                          <a:sym typeface="Wingdings 3" pitchFamily="18" charset="2"/>
                        </a:rPr>
                        <a:t>Low</a:t>
                      </a:r>
                      <a:r>
                        <a:rPr kumimoji="0" lang="en-US" altLang="en-US" sz="2800" b="0" i="0" u="none" strike="noStrike" cap="none" normalizeH="0" baseline="0" smtClean="0">
                          <a:ln>
                            <a:noFill/>
                          </a:ln>
                          <a:solidFill>
                            <a:srgbClr val="FF0000"/>
                          </a:solidFill>
                          <a:effectLst/>
                          <a:latin typeface="Arial" charset="0"/>
                          <a:sym typeface="Wingdings 3" pitchFamily="18" charset="2"/>
                        </a:rPr>
                        <a:t> </a:t>
                      </a:r>
                    </a:p>
                    <a:p>
                      <a:pPr marL="0" marR="0" lvl="0" indent="0" algn="ctr"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FF0000"/>
                          </a:solidFill>
                          <a:effectLst/>
                          <a:latin typeface="Arial" charset="0"/>
                          <a:sym typeface="Wingdings 3" pitchFamily="18" charset="2"/>
                        </a:rPr>
                        <a:t>High</a:t>
                      </a:r>
                    </a:p>
                    <a:p>
                      <a:pPr marL="0" marR="0" lvl="0" indent="0" algn="ctr"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1B3FA5"/>
                          </a:solidFill>
                          <a:effectLst/>
                          <a:latin typeface="Arial" charset="0"/>
                          <a:sym typeface="Wingdings 3" pitchFamily="18" charset="2"/>
                        </a:rPr>
                        <a:t>Low</a:t>
                      </a:r>
                      <a:r>
                        <a:rPr kumimoji="0" lang="en-US" altLang="en-US" sz="2800" b="0" i="0" u="none" strike="noStrike" cap="none" normalizeH="0" baseline="0" smtClean="0">
                          <a:ln>
                            <a:noFill/>
                          </a:ln>
                          <a:solidFill>
                            <a:srgbClr val="FF0000"/>
                          </a:solidFill>
                          <a:effectLst/>
                          <a:latin typeface="Arial" charset="0"/>
                          <a:sym typeface="Wingdings 3" pitchFamily="18" charset="2"/>
                        </a:rPr>
                        <a:t> </a:t>
                      </a:r>
                    </a:p>
                    <a:p>
                      <a:pPr marL="0" marR="0" lvl="0" indent="0" algn="ctr"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FF0000"/>
                          </a:solidFill>
                          <a:effectLst/>
                          <a:latin typeface="Arial" charset="0"/>
                          <a:sym typeface="Wingdings 3" pitchFamily="18" charset="2"/>
                        </a:rPr>
                        <a:t>High</a:t>
                      </a:r>
                      <a:endParaRPr kumimoji="0" lang="en-US" altLang="en-US" sz="2800" b="0" i="0" u="none" strike="noStrike" cap="none" normalizeH="0" baseline="0" smtClean="0">
                        <a:ln>
                          <a:noFill/>
                        </a:ln>
                        <a:solidFill>
                          <a:srgbClr val="1B3FA5"/>
                        </a:solidFill>
                        <a:effectLst/>
                        <a:latin typeface="Arial" charset="0"/>
                        <a:sym typeface="Wingdings 3" pitchFamily="18" charset="2"/>
                      </a:endParaRPr>
                    </a:p>
                  </a:txBody>
                  <a:tcPr horzOverflow="overflow">
                    <a:lnL>
                      <a:noFill/>
                    </a:lnL>
                    <a:lnR>
                      <a:noFill/>
                    </a:lnR>
                    <a:lnT>
                      <a:noFill/>
                    </a:lnT>
                    <a:lnB cap="flat">
                      <a:noFill/>
                    </a:lnB>
                    <a:lnTlToBr>
                      <a:noFill/>
                    </a:lnTlToBr>
                    <a:lnBlToTr>
                      <a:noFill/>
                    </a:lnBlToTr>
                    <a:noFill/>
                  </a:tcPr>
                </a:tc>
                <a:tc>
                  <a:txBody>
                    <a:bodyPr/>
                    <a:lstStyle>
                      <a:lvl1pPr>
                        <a:spcBef>
                          <a:spcPct val="15000"/>
                        </a:spcBef>
                        <a:spcAft>
                          <a:spcPct val="15000"/>
                        </a:spcAft>
                        <a:buClr>
                          <a:srgbClr val="F86200"/>
                        </a:buClr>
                        <a:buSzPct val="140000"/>
                        <a:defRPr sz="2400">
                          <a:solidFill>
                            <a:srgbClr val="06779F"/>
                          </a:solidFill>
                          <a:latin typeface="Arial" charset="0"/>
                        </a:defRPr>
                      </a:lvl1pPr>
                      <a:lvl2pPr>
                        <a:spcBef>
                          <a:spcPct val="15000"/>
                        </a:spcBef>
                        <a:spcAft>
                          <a:spcPct val="15000"/>
                        </a:spcAft>
                        <a:buClr>
                          <a:srgbClr val="F86200"/>
                        </a:buClr>
                        <a:buSzPct val="140000"/>
                        <a:buFont typeface="Arial" charset="0"/>
                        <a:defRPr sz="2400">
                          <a:solidFill>
                            <a:srgbClr val="06779F"/>
                          </a:solidFill>
                          <a:latin typeface="Arial" charset="0"/>
                        </a:defRPr>
                      </a:lvl2pPr>
                      <a:lvl3pPr>
                        <a:spcBef>
                          <a:spcPct val="20000"/>
                        </a:spcBef>
                        <a:buClr>
                          <a:srgbClr val="BF3017"/>
                        </a:buClr>
                        <a:buSzPct val="140000"/>
                        <a:buFont typeface="Arial" charset="0"/>
                        <a:defRPr sz="2000">
                          <a:solidFill>
                            <a:srgbClr val="0732AD"/>
                          </a:solidFill>
                          <a:latin typeface="Arial" charset="0"/>
                        </a:defRPr>
                      </a:lvl3pPr>
                      <a:lvl4pPr>
                        <a:spcBef>
                          <a:spcPct val="20000"/>
                        </a:spcBef>
                        <a:buClr>
                          <a:srgbClr val="BF3017"/>
                        </a:buClr>
                        <a:buSzPct val="140000"/>
                        <a:buFont typeface="Arial" charset="0"/>
                        <a:defRPr>
                          <a:solidFill>
                            <a:srgbClr val="0732AD"/>
                          </a:solidFill>
                          <a:latin typeface="Arial" charset="0"/>
                        </a:defRPr>
                      </a:lvl4pPr>
                      <a:lvl5pPr>
                        <a:spcBef>
                          <a:spcPct val="20000"/>
                        </a:spcBef>
                        <a:buClr>
                          <a:srgbClr val="BF3017"/>
                        </a:buClr>
                        <a:buSzPct val="140000"/>
                        <a:buFont typeface="Arial" charset="0"/>
                        <a:defRPr>
                          <a:solidFill>
                            <a:srgbClr val="0732AD"/>
                          </a:solidFill>
                          <a:latin typeface="Arial" charset="0"/>
                        </a:defRPr>
                      </a:lvl5pPr>
                      <a:lvl6pPr fontAlgn="base">
                        <a:spcBef>
                          <a:spcPct val="20000"/>
                        </a:spcBef>
                        <a:spcAft>
                          <a:spcPct val="0"/>
                        </a:spcAft>
                        <a:buClr>
                          <a:srgbClr val="BF3017"/>
                        </a:buClr>
                        <a:buSzPct val="140000"/>
                        <a:buFont typeface="Arial" charset="0"/>
                        <a:defRPr>
                          <a:solidFill>
                            <a:srgbClr val="0732AD"/>
                          </a:solidFill>
                          <a:latin typeface="Arial" charset="0"/>
                        </a:defRPr>
                      </a:lvl6pPr>
                      <a:lvl7pPr fontAlgn="base">
                        <a:spcBef>
                          <a:spcPct val="20000"/>
                        </a:spcBef>
                        <a:spcAft>
                          <a:spcPct val="0"/>
                        </a:spcAft>
                        <a:buClr>
                          <a:srgbClr val="BF3017"/>
                        </a:buClr>
                        <a:buSzPct val="140000"/>
                        <a:buFont typeface="Arial" charset="0"/>
                        <a:defRPr>
                          <a:solidFill>
                            <a:srgbClr val="0732AD"/>
                          </a:solidFill>
                          <a:latin typeface="Arial" charset="0"/>
                        </a:defRPr>
                      </a:lvl7pPr>
                      <a:lvl8pPr fontAlgn="base">
                        <a:spcBef>
                          <a:spcPct val="20000"/>
                        </a:spcBef>
                        <a:spcAft>
                          <a:spcPct val="0"/>
                        </a:spcAft>
                        <a:buClr>
                          <a:srgbClr val="BF3017"/>
                        </a:buClr>
                        <a:buSzPct val="140000"/>
                        <a:buFont typeface="Arial" charset="0"/>
                        <a:defRPr>
                          <a:solidFill>
                            <a:srgbClr val="0732AD"/>
                          </a:solidFill>
                          <a:latin typeface="Arial" charset="0"/>
                        </a:defRPr>
                      </a:lvl8pPr>
                      <a:lvl9pPr fontAlgn="base">
                        <a:spcBef>
                          <a:spcPct val="20000"/>
                        </a:spcBef>
                        <a:spcAft>
                          <a:spcPct val="0"/>
                        </a:spcAft>
                        <a:buClr>
                          <a:srgbClr val="BF3017"/>
                        </a:buClr>
                        <a:buSzPct val="140000"/>
                        <a:buFont typeface="Arial" charset="0"/>
                        <a:defRPr>
                          <a:solidFill>
                            <a:srgbClr val="0732AD"/>
                          </a:solidFill>
                          <a:latin typeface="Arial" charset="0"/>
                        </a:defRPr>
                      </a:lvl9pPr>
                    </a:lstStyle>
                    <a:p>
                      <a:pPr marL="0" marR="0" lvl="0" indent="0" algn="ctr"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1B3FA5"/>
                          </a:solidFill>
                          <a:effectLst/>
                          <a:latin typeface="Arial" charset="0"/>
                          <a:sym typeface="Wingdings 3" pitchFamily="18" charset="2"/>
                        </a:rPr>
                        <a:t>Low</a:t>
                      </a:r>
                    </a:p>
                    <a:p>
                      <a:pPr marL="0" marR="0" lvl="0" indent="0" algn="ctr"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1B3FA5"/>
                          </a:solidFill>
                          <a:effectLst/>
                          <a:latin typeface="Arial" charset="0"/>
                          <a:sym typeface="Wingdings 3" pitchFamily="18" charset="2"/>
                        </a:rPr>
                        <a:t>Low</a:t>
                      </a:r>
                    </a:p>
                    <a:p>
                      <a:pPr marL="0" marR="0" lvl="0" indent="0" algn="ctr"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FF0000"/>
                          </a:solidFill>
                          <a:effectLst/>
                          <a:latin typeface="Arial" charset="0"/>
                          <a:sym typeface="Wingdings 3" pitchFamily="18" charset="2"/>
                        </a:rPr>
                        <a:t>High</a:t>
                      </a:r>
                    </a:p>
                    <a:p>
                      <a:pPr marL="0" marR="0" lvl="0" indent="0" algn="ctr" defTabSz="914400" rtl="0" eaLnBrk="1" fontAlgn="base" latinLnBrk="0" hangingPunct="1">
                        <a:lnSpc>
                          <a:spcPct val="100000"/>
                        </a:lnSpc>
                        <a:spcBef>
                          <a:spcPct val="50000"/>
                        </a:spcBef>
                        <a:spcAft>
                          <a:spcPct val="15000"/>
                        </a:spcAft>
                        <a:buClr>
                          <a:srgbClr val="F86200"/>
                        </a:buClr>
                        <a:buSzPct val="140000"/>
                        <a:buFontTx/>
                        <a:buNone/>
                        <a:tabLst/>
                      </a:pPr>
                      <a:r>
                        <a:rPr kumimoji="0" lang="en-US" altLang="en-US" sz="2800" b="0" i="0" u="none" strike="noStrike" cap="none" normalizeH="0" baseline="0" smtClean="0">
                          <a:ln>
                            <a:noFill/>
                          </a:ln>
                          <a:solidFill>
                            <a:srgbClr val="FF0000"/>
                          </a:solidFill>
                          <a:effectLst/>
                          <a:latin typeface="Arial" charset="0"/>
                          <a:sym typeface="Wingdings 3" pitchFamily="18" charset="2"/>
                        </a:rPr>
                        <a:t>High</a:t>
                      </a:r>
                    </a:p>
                  </a:txBody>
                  <a:tcP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Grp="1" noChangeAspect="1"/>
          </p:cNvGraphicFramePr>
          <p:nvPr>
            <p:ph idx="1"/>
          </p:nvPr>
        </p:nvGraphicFramePr>
        <p:xfrm>
          <a:off x="0" y="0"/>
          <a:ext cx="9448800" cy="7848600"/>
        </p:xfrm>
        <a:graphic>
          <a:graphicData uri="http://schemas.openxmlformats.org/presentationml/2006/ole">
            <mc:AlternateContent xmlns:mc="http://schemas.openxmlformats.org/markup-compatibility/2006">
              <mc:Choice xmlns:v="urn:schemas-microsoft-com:vml" Requires="v">
                <p:oleObj spid="_x0000_s1055" name="Photo Editor Photo" r:id="rId4" imgW="19914286" imgH="16057143" progId="MSPhotoEd.3">
                  <p:embed/>
                </p:oleObj>
              </mc:Choice>
              <mc:Fallback>
                <p:oleObj name="Photo Editor Photo" r:id="rId4" imgW="19914286" imgH="1605714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448800" cy="784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1" name="Text Box 3"/>
          <p:cNvSpPr txBox="1">
            <a:spLocks noChangeArrowheads="1"/>
          </p:cNvSpPr>
          <p:nvPr/>
        </p:nvSpPr>
        <p:spPr bwMode="auto">
          <a:xfrm>
            <a:off x="457200" y="0"/>
            <a:ext cx="784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4000" b="1"/>
              <a:t>Effective Parenting</a:t>
            </a:r>
          </a:p>
        </p:txBody>
      </p:sp>
      <p:sp>
        <p:nvSpPr>
          <p:cNvPr id="27652" name="Text Box 4"/>
          <p:cNvSpPr txBox="1">
            <a:spLocks noChangeArrowheads="1"/>
          </p:cNvSpPr>
          <p:nvPr/>
        </p:nvSpPr>
        <p:spPr bwMode="auto">
          <a:xfrm>
            <a:off x="457200" y="609600"/>
            <a:ext cx="784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200" b="1"/>
              <a:t>Love, Opportunity, and Supervision</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382000" cy="1249362"/>
          </a:xfrm>
        </p:spPr>
        <p:txBody>
          <a:bodyPr lIns="0" rIns="0"/>
          <a:lstStyle/>
          <a:p>
            <a:pPr algn="ctr" eaLnBrk="1" hangingPunct="1"/>
            <a:r>
              <a:rPr lang="en-US" altLang="en-US" dirty="0" smtClean="0"/>
              <a:t>Love, Opportunity, &amp; Supervision can help Children to:</a:t>
            </a:r>
          </a:p>
        </p:txBody>
      </p:sp>
      <p:sp>
        <p:nvSpPr>
          <p:cNvPr id="9219" name="Rectangle 3"/>
          <p:cNvSpPr>
            <a:spLocks noGrp="1" noChangeArrowheads="1"/>
          </p:cNvSpPr>
          <p:nvPr>
            <p:ph type="body" idx="1"/>
          </p:nvPr>
        </p:nvSpPr>
        <p:spPr>
          <a:xfrm>
            <a:off x="457200" y="1722438"/>
            <a:ext cx="8382000" cy="4525962"/>
          </a:xfrm>
        </p:spPr>
        <p:txBody>
          <a:bodyPr>
            <a:normAutofit/>
          </a:bodyPr>
          <a:lstStyle/>
          <a:p>
            <a:pPr eaLnBrk="1" hangingPunct="1">
              <a:buFont typeface="Arial" panose="020B0604020202020204" pitchFamily="34" charset="0"/>
              <a:buChar char="•"/>
            </a:pPr>
            <a:r>
              <a:rPr lang="en-US" altLang="en-US" sz="2400" dirty="0" smtClean="0"/>
              <a:t>Behave better as teens</a:t>
            </a:r>
          </a:p>
          <a:p>
            <a:pPr eaLnBrk="1" hangingPunct="1">
              <a:buFont typeface="Arial" panose="020B0604020202020204" pitchFamily="34" charset="0"/>
              <a:buChar char="•"/>
            </a:pPr>
            <a:r>
              <a:rPr lang="en-US" altLang="en-US" sz="2400" dirty="0" smtClean="0"/>
              <a:t>Do better in school</a:t>
            </a:r>
          </a:p>
          <a:p>
            <a:pPr eaLnBrk="1" hangingPunct="1">
              <a:buFont typeface="Arial" panose="020B0604020202020204" pitchFamily="34" charset="0"/>
              <a:buChar char="•"/>
            </a:pPr>
            <a:r>
              <a:rPr lang="en-US" altLang="en-US" sz="2400" dirty="0" smtClean="0"/>
              <a:t>Feel better about themselves </a:t>
            </a:r>
          </a:p>
          <a:p>
            <a:pPr eaLnBrk="1" hangingPunct="1">
              <a:buFont typeface="Arial" panose="020B0604020202020204" pitchFamily="34" charset="0"/>
              <a:buChar char="•"/>
            </a:pPr>
            <a:r>
              <a:rPr lang="en-US" altLang="en-US" sz="2400" dirty="0" smtClean="0"/>
              <a:t>Stay away from drugs</a:t>
            </a:r>
          </a:p>
          <a:p>
            <a:pPr eaLnBrk="1" hangingPunct="1">
              <a:buFont typeface="Arial" panose="020B0604020202020204" pitchFamily="34" charset="0"/>
              <a:buChar char="•"/>
            </a:pPr>
            <a:r>
              <a:rPr lang="en-US" altLang="en-US" sz="2400" dirty="0" smtClean="0"/>
              <a:t>Wait to have sex</a:t>
            </a:r>
          </a:p>
          <a:p>
            <a:pPr eaLnBrk="1" hangingPunct="1">
              <a:buFont typeface="Arial" panose="020B0604020202020204" pitchFamily="34" charset="0"/>
              <a:buChar char="•"/>
            </a:pPr>
            <a:r>
              <a:rPr lang="en-US" altLang="en-US" sz="2400" dirty="0" smtClean="0"/>
              <a:t>Have hope for a bright future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eaLnBrk="1" hangingPunct="1"/>
            <a:r>
              <a:rPr lang="en-US" altLang="en-US" b="1" dirty="0" smtClean="0"/>
              <a:t>Ways to Show Love</a:t>
            </a:r>
          </a:p>
        </p:txBody>
      </p:sp>
      <p:sp>
        <p:nvSpPr>
          <p:cNvPr id="10243" name="Rectangle 3"/>
          <p:cNvSpPr>
            <a:spLocks noGrp="1" noChangeArrowheads="1"/>
          </p:cNvSpPr>
          <p:nvPr>
            <p:ph type="body" idx="1"/>
          </p:nvPr>
        </p:nvSpPr>
        <p:spPr/>
        <p:txBody>
          <a:bodyPr>
            <a:normAutofit/>
          </a:bodyPr>
          <a:lstStyle/>
          <a:p>
            <a:pPr marL="457200" indent="-457200" eaLnBrk="1" hangingPunct="1">
              <a:buFont typeface="+mj-lt"/>
              <a:buAutoNum type="arabicPeriod"/>
            </a:pPr>
            <a:r>
              <a:rPr lang="en-US" altLang="en-US" sz="2400" dirty="0" smtClean="0"/>
              <a:t>Physical touch</a:t>
            </a:r>
          </a:p>
          <a:p>
            <a:pPr marL="457200" indent="-457200" eaLnBrk="1" hangingPunct="1">
              <a:buFont typeface="+mj-lt"/>
              <a:buAutoNum type="arabicPeriod"/>
            </a:pPr>
            <a:r>
              <a:rPr lang="en-US" altLang="en-US" sz="2400" dirty="0" smtClean="0"/>
              <a:t>Words of affirmation</a:t>
            </a:r>
          </a:p>
          <a:p>
            <a:pPr marL="457200" indent="-457200" eaLnBrk="1" hangingPunct="1">
              <a:buFont typeface="+mj-lt"/>
              <a:buAutoNum type="arabicPeriod"/>
            </a:pPr>
            <a:r>
              <a:rPr lang="en-US" altLang="en-US" sz="2400" dirty="0" smtClean="0"/>
              <a:t>Acts of kindness</a:t>
            </a:r>
          </a:p>
          <a:p>
            <a:pPr marL="457200" indent="-457200" eaLnBrk="1" hangingPunct="1">
              <a:buFont typeface="+mj-lt"/>
              <a:buAutoNum type="arabicPeriod"/>
            </a:pPr>
            <a:r>
              <a:rPr lang="en-US" altLang="en-US" sz="2400" dirty="0" smtClean="0"/>
              <a:t>Gifts</a:t>
            </a:r>
          </a:p>
          <a:p>
            <a:pPr marL="457200" indent="-457200" eaLnBrk="1" hangingPunct="1">
              <a:buFont typeface="+mj-lt"/>
              <a:buAutoNum type="arabicPeriod"/>
            </a:pPr>
            <a:r>
              <a:rPr lang="en-US" altLang="en-US" sz="2400" dirty="0" smtClean="0"/>
              <a:t>Quality time</a:t>
            </a:r>
          </a:p>
        </p:txBody>
      </p:sp>
      <p:sp>
        <p:nvSpPr>
          <p:cNvPr id="2" name="TextBox 1"/>
          <p:cNvSpPr txBox="1"/>
          <p:nvPr/>
        </p:nvSpPr>
        <p:spPr>
          <a:xfrm>
            <a:off x="3657600" y="5334000"/>
            <a:ext cx="4267200" cy="369332"/>
          </a:xfrm>
          <a:prstGeom prst="rect">
            <a:avLst/>
          </a:prstGeom>
          <a:noFill/>
        </p:spPr>
        <p:txBody>
          <a:bodyPr wrap="square" rtlCol="0">
            <a:spAutoFit/>
          </a:bodyPr>
          <a:lstStyle/>
          <a:p>
            <a:r>
              <a:rPr lang="en-US" dirty="0" smtClean="0"/>
              <a:t>5 Love Languages by Gary Chapman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Educating Parents</a:t>
            </a:r>
            <a:endParaRPr lang="en-US" dirty="0"/>
          </a:p>
        </p:txBody>
      </p:sp>
      <p:sp>
        <p:nvSpPr>
          <p:cNvPr id="3" name="Subtitle 2"/>
          <p:cNvSpPr>
            <a:spLocks noGrp="1"/>
          </p:cNvSpPr>
          <p:nvPr>
            <p:ph type="subTitle" idx="1"/>
          </p:nvPr>
        </p:nvSpPr>
        <p:spPr/>
        <p:txBody>
          <a:bodyPr/>
          <a:lstStyle/>
          <a:p>
            <a:r>
              <a:rPr lang="en-US" dirty="0" smtClean="0"/>
              <a:t>About Teen sexuality</a:t>
            </a:r>
            <a:endParaRPr lang="en-US" dirty="0"/>
          </a:p>
        </p:txBody>
      </p:sp>
      <p:sp>
        <p:nvSpPr>
          <p:cNvPr id="4" name="TextBox 3"/>
          <p:cNvSpPr txBox="1"/>
          <p:nvPr/>
        </p:nvSpPr>
        <p:spPr>
          <a:xfrm>
            <a:off x="4191000" y="4343400"/>
            <a:ext cx="3962400" cy="369332"/>
          </a:xfrm>
          <a:prstGeom prst="rect">
            <a:avLst/>
          </a:prstGeom>
          <a:noFill/>
        </p:spPr>
        <p:txBody>
          <a:bodyPr wrap="square" rtlCol="0">
            <a:spAutoFit/>
          </a:bodyPr>
          <a:lstStyle/>
          <a:p>
            <a:r>
              <a:rPr lang="en-US" dirty="0" smtClean="0">
                <a:solidFill>
                  <a:srgbClr val="FFFFFF"/>
                </a:solidFill>
              </a:rPr>
              <a:t>What every parent needs to know</a:t>
            </a:r>
            <a:endParaRPr lang="en-US" dirty="0">
              <a:solidFill>
                <a:srgbClr val="FFFFFF"/>
              </a:solidFill>
            </a:endParaRPr>
          </a:p>
        </p:txBody>
      </p:sp>
    </p:spTree>
    <p:extLst>
      <p:ext uri="{BB962C8B-B14F-4D97-AF65-F5344CB8AC3E}">
        <p14:creationId xmlns:p14="http://schemas.microsoft.com/office/powerpoint/2010/main" val="6087598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Ways to give opportunities</a:t>
            </a:r>
            <a:endParaRPr lang="en-US" dirty="0"/>
          </a:p>
        </p:txBody>
      </p:sp>
      <p:sp>
        <p:nvSpPr>
          <p:cNvPr id="3" name="Content Placeholder 2"/>
          <p:cNvSpPr>
            <a:spLocks noGrp="1"/>
          </p:cNvSpPr>
          <p:nvPr>
            <p:ph idx="1"/>
          </p:nvPr>
        </p:nvSpPr>
        <p:spPr/>
        <p:txBody>
          <a:bodyPr>
            <a:normAutofit/>
          </a:bodyPr>
          <a:lstStyle/>
          <a:p>
            <a:pPr marL="0" indent="0"/>
            <a:r>
              <a:rPr lang="en-US" sz="2400" dirty="0" smtClean="0"/>
              <a:t>Children of effective parents :</a:t>
            </a:r>
          </a:p>
          <a:p>
            <a:pPr>
              <a:buFont typeface="Arial" panose="020B0604020202020204" pitchFamily="34" charset="0"/>
              <a:buChar char="•"/>
            </a:pPr>
            <a:r>
              <a:rPr lang="en-US" sz="2400" dirty="0" smtClean="0"/>
              <a:t>Are allowed to contribute to family decisions(where will we go on vacation?)</a:t>
            </a:r>
          </a:p>
          <a:p>
            <a:pPr>
              <a:buFont typeface="Arial" panose="020B0604020202020204" pitchFamily="34" charset="0"/>
              <a:buChar char="•"/>
            </a:pPr>
            <a:r>
              <a:rPr lang="en-US" sz="2400" dirty="0" smtClean="0"/>
              <a:t>Are given the support they need to succeed (help with school projects)</a:t>
            </a:r>
          </a:p>
          <a:p>
            <a:pPr>
              <a:buFont typeface="Arial" panose="020B0604020202020204" pitchFamily="34" charset="0"/>
              <a:buChar char="•"/>
            </a:pPr>
            <a:r>
              <a:rPr lang="en-US" sz="2400" dirty="0" smtClean="0"/>
              <a:t>Receive a balance of responsibility and freedom (may ride their bike to school, but must wear a helmet and follow safety rules)</a:t>
            </a:r>
          </a:p>
        </p:txBody>
      </p:sp>
    </p:spTree>
    <p:extLst>
      <p:ext uri="{BB962C8B-B14F-4D97-AF65-F5344CB8AC3E}">
        <p14:creationId xmlns:p14="http://schemas.microsoft.com/office/powerpoint/2010/main" val="26911081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en-US" altLang="en-US" b="1" dirty="0" smtClean="0"/>
              <a:t>What is supervision?</a:t>
            </a:r>
          </a:p>
        </p:txBody>
      </p:sp>
      <p:sp>
        <p:nvSpPr>
          <p:cNvPr id="20483" name="Rectangle 3"/>
          <p:cNvSpPr>
            <a:spLocks noGrp="1" noChangeArrowheads="1"/>
          </p:cNvSpPr>
          <p:nvPr>
            <p:ph type="body" idx="1"/>
          </p:nvPr>
        </p:nvSpPr>
        <p:spPr>
          <a:xfrm>
            <a:off x="838200" y="1295400"/>
            <a:ext cx="7520940" cy="3579849"/>
          </a:xfrm>
        </p:spPr>
        <p:txBody>
          <a:bodyPr/>
          <a:lstStyle/>
          <a:p>
            <a:pPr eaLnBrk="1" hangingPunct="1">
              <a:buFont typeface="Arial" panose="020B0604020202020204" pitchFamily="34" charset="0"/>
              <a:buChar char="•"/>
            </a:pPr>
            <a:r>
              <a:rPr lang="en-US" altLang="en-US" sz="2400" dirty="0" smtClean="0"/>
              <a:t>Setting family rules </a:t>
            </a:r>
          </a:p>
          <a:p>
            <a:pPr lvl="1" eaLnBrk="1" hangingPunct="1"/>
            <a:r>
              <a:rPr lang="en-US" altLang="en-US" sz="2400" dirty="0" smtClean="0"/>
              <a:t>chores, curfews, homework</a:t>
            </a:r>
          </a:p>
          <a:p>
            <a:pPr eaLnBrk="1" hangingPunct="1">
              <a:buFont typeface="Arial" panose="020B0604020202020204" pitchFamily="34" charset="0"/>
              <a:buChar char="•"/>
            </a:pPr>
            <a:r>
              <a:rPr lang="en-US" altLang="en-US" sz="2400" dirty="0" smtClean="0"/>
              <a:t>Enforcing rules</a:t>
            </a:r>
          </a:p>
          <a:p>
            <a:pPr lvl="1" eaLnBrk="1" hangingPunct="1"/>
            <a:r>
              <a:rPr lang="en-US" altLang="en-US" sz="2400" dirty="0" smtClean="0"/>
              <a:t>make the punishment fit the crime</a:t>
            </a:r>
          </a:p>
          <a:p>
            <a:pPr lvl="1" eaLnBrk="1" hangingPunct="1"/>
            <a:r>
              <a:rPr lang="en-US" altLang="en-US" sz="2400" dirty="0" smtClean="0"/>
              <a:t>don’t be too soft or too hard on them</a:t>
            </a:r>
            <a:endParaRPr lang="en-US" altLang="en-US" sz="2400" dirty="0" smtClean="0">
              <a:solidFill>
                <a:srgbClr val="FF0000"/>
              </a:solidFill>
            </a:endParaRPr>
          </a:p>
          <a:p>
            <a:pPr eaLnBrk="1" hangingPunct="1">
              <a:buFont typeface="Arial" panose="020B0604020202020204" pitchFamily="34" charset="0"/>
              <a:buChar char="•"/>
            </a:pPr>
            <a:r>
              <a:rPr lang="en-US" altLang="en-US" sz="2400" dirty="0" smtClean="0"/>
              <a:t>If you ever get too angry and “lose it”, be willing to apologize</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eaLnBrk="1" hangingPunct="1"/>
            <a:r>
              <a:rPr lang="en-US" altLang="en-US" b="1" dirty="0" smtClean="0"/>
              <a:t>Supervision</a:t>
            </a:r>
          </a:p>
        </p:txBody>
      </p:sp>
      <p:sp>
        <p:nvSpPr>
          <p:cNvPr id="21507" name="Rectangle 3"/>
          <p:cNvSpPr>
            <a:spLocks noGrp="1" noChangeArrowheads="1"/>
          </p:cNvSpPr>
          <p:nvPr>
            <p:ph type="body" idx="1"/>
          </p:nvPr>
        </p:nvSpPr>
        <p:spPr>
          <a:xfrm>
            <a:off x="838200" y="1371600"/>
            <a:ext cx="7520940" cy="3579849"/>
          </a:xfrm>
        </p:spPr>
        <p:txBody>
          <a:bodyPr/>
          <a:lstStyle/>
          <a:p>
            <a:pPr eaLnBrk="1" hangingPunct="1">
              <a:buFont typeface="Arial" panose="020B0604020202020204" pitchFamily="34" charset="0"/>
              <a:buChar char="•"/>
            </a:pPr>
            <a:r>
              <a:rPr lang="en-US" altLang="en-US" sz="2400" dirty="0" smtClean="0"/>
              <a:t>Know where they are and what they do 	</a:t>
            </a:r>
          </a:p>
          <a:p>
            <a:pPr lvl="1" eaLnBrk="1" hangingPunct="1"/>
            <a:r>
              <a:rPr lang="en-US" altLang="en-US" sz="2400" dirty="0" smtClean="0"/>
              <a:t>before &amp; after school, and on weekends</a:t>
            </a:r>
          </a:p>
          <a:p>
            <a:pPr eaLnBrk="1" hangingPunct="1">
              <a:buFont typeface="Arial" panose="020B0604020202020204" pitchFamily="34" charset="0"/>
              <a:buChar char="•"/>
            </a:pPr>
            <a:r>
              <a:rPr lang="en-US" altLang="en-US" sz="2400" dirty="0" smtClean="0"/>
              <a:t>Know their friends and their friends’ parents</a:t>
            </a:r>
          </a:p>
          <a:p>
            <a:pPr eaLnBrk="1" hangingPunct="1">
              <a:buFont typeface="Arial" panose="020B0604020202020204" pitchFamily="34" charset="0"/>
              <a:buChar char="•"/>
            </a:pPr>
            <a:r>
              <a:rPr lang="en-US" altLang="en-US" sz="2400" dirty="0" smtClean="0"/>
              <a:t>Know what they are into – movies, videos, Internet, music, and hobbies</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en-US" altLang="en-US" b="1" dirty="0" smtClean="0"/>
              <a:t>Role Modeling</a:t>
            </a:r>
          </a:p>
        </p:txBody>
      </p:sp>
      <p:sp>
        <p:nvSpPr>
          <p:cNvPr id="18435" name="Rectangle 3"/>
          <p:cNvSpPr>
            <a:spLocks noGrp="1" noChangeArrowheads="1"/>
          </p:cNvSpPr>
          <p:nvPr>
            <p:ph type="body" idx="1"/>
          </p:nvPr>
        </p:nvSpPr>
        <p:spPr>
          <a:xfrm>
            <a:off x="381000" y="1295400"/>
            <a:ext cx="8382000" cy="3733800"/>
          </a:xfrm>
        </p:spPr>
        <p:txBody>
          <a:bodyPr/>
          <a:lstStyle/>
          <a:p>
            <a:pPr marL="342900" indent="-342900" eaLnBrk="1" hangingPunct="1"/>
            <a:r>
              <a:rPr lang="en-US" altLang="en-US" sz="2400" dirty="0" smtClean="0"/>
              <a:t>Children mimic their parents and caregivers </a:t>
            </a:r>
          </a:p>
          <a:p>
            <a:pPr marL="806450" lvl="1" indent="-349250" eaLnBrk="1" hangingPunct="1"/>
            <a:r>
              <a:rPr lang="en-US" altLang="en-US" sz="2400" dirty="0" smtClean="0"/>
              <a:t>be honest about what you did in the past </a:t>
            </a:r>
          </a:p>
          <a:p>
            <a:pPr marL="806450" lvl="1" indent="-349250" eaLnBrk="1" hangingPunct="1"/>
            <a:r>
              <a:rPr lang="en-US" altLang="en-US" sz="2400" dirty="0" smtClean="0"/>
              <a:t>share your wisdom and encourage them to do better</a:t>
            </a:r>
          </a:p>
          <a:p>
            <a:pPr marL="342900" indent="-342900" eaLnBrk="1" hangingPunct="1"/>
            <a:r>
              <a:rPr lang="en-US" altLang="en-US" sz="2400" dirty="0" smtClean="0"/>
              <a:t>Don’t just say</a:t>
            </a:r>
          </a:p>
          <a:p>
            <a:pPr marL="806450" lvl="1" indent="-349250" eaLnBrk="1" hangingPunct="1"/>
            <a:r>
              <a:rPr lang="en-US" altLang="en-US" sz="2400" dirty="0" smtClean="0"/>
              <a:t>“do as I say, not as I do”</a:t>
            </a:r>
          </a:p>
          <a:p>
            <a:pPr marL="806450" lvl="1" indent="-349250" eaLnBrk="1" hangingPunct="1"/>
            <a:endParaRPr lang="en-US" altLang="en-US"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Institute resources</a:t>
            </a:r>
            <a:endParaRPr lang="en-US" dirty="0"/>
          </a:p>
        </p:txBody>
      </p:sp>
    </p:spTree>
    <p:extLst>
      <p:ext uri="{BB962C8B-B14F-4D97-AF65-F5344CB8AC3E}">
        <p14:creationId xmlns:p14="http://schemas.microsoft.com/office/powerpoint/2010/main" val="6120688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105" y="152399"/>
            <a:ext cx="7485795" cy="4948237"/>
          </a:xfrm>
          <a:prstGeom prst="rect">
            <a:avLst/>
          </a:prstGeom>
        </p:spPr>
      </p:pic>
      <p:sp>
        <p:nvSpPr>
          <p:cNvPr id="3" name="TextBox 2"/>
          <p:cNvSpPr txBox="1"/>
          <p:nvPr/>
        </p:nvSpPr>
        <p:spPr>
          <a:xfrm>
            <a:off x="2667000" y="5486400"/>
            <a:ext cx="5029200" cy="369332"/>
          </a:xfrm>
          <a:prstGeom prst="rect">
            <a:avLst/>
          </a:prstGeom>
          <a:noFill/>
        </p:spPr>
        <p:txBody>
          <a:bodyPr wrap="square" rtlCol="0">
            <a:spAutoFit/>
          </a:bodyPr>
          <a:lstStyle/>
          <a:p>
            <a:r>
              <a:rPr lang="en-US" dirty="0" smtClean="0">
                <a:solidFill>
                  <a:srgbClr val="FFFFFF"/>
                </a:solidFill>
              </a:rPr>
              <a:t>Website membership is now FREE!</a:t>
            </a:r>
            <a:endParaRPr lang="en-US" dirty="0">
              <a:solidFill>
                <a:srgbClr val="FFFFFF"/>
              </a:solidFill>
            </a:endParaRPr>
          </a:p>
        </p:txBody>
      </p:sp>
    </p:spTree>
    <p:extLst>
      <p:ext uri="{BB962C8B-B14F-4D97-AF65-F5344CB8AC3E}">
        <p14:creationId xmlns:p14="http://schemas.microsoft.com/office/powerpoint/2010/main" val="14433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Had the talk? website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0634" y="1100138"/>
            <a:ext cx="7243766" cy="3937964"/>
          </a:xfrm>
        </p:spPr>
      </p:pic>
      <p:sp>
        <p:nvSpPr>
          <p:cNvPr id="5" name="TextBox 4"/>
          <p:cNvSpPr txBox="1"/>
          <p:nvPr/>
        </p:nvSpPr>
        <p:spPr>
          <a:xfrm>
            <a:off x="3882390" y="5610106"/>
            <a:ext cx="4267200" cy="369332"/>
          </a:xfrm>
          <a:prstGeom prst="rect">
            <a:avLst/>
          </a:prstGeom>
          <a:noFill/>
        </p:spPr>
        <p:txBody>
          <a:bodyPr wrap="square" rtlCol="0">
            <a:spAutoFit/>
          </a:bodyPr>
          <a:lstStyle/>
          <a:p>
            <a:r>
              <a:rPr lang="en-US" dirty="0">
                <a:hlinkClick r:id="rId4"/>
              </a:rPr>
              <a:t>https://</a:t>
            </a:r>
            <a:r>
              <a:rPr lang="en-US" dirty="0" smtClean="0">
                <a:hlinkClick r:id="rId4"/>
              </a:rPr>
              <a:t>www.medinstitute.org/hadthetalk</a:t>
            </a:r>
            <a:r>
              <a:rPr lang="en-US" dirty="0" smtClean="0"/>
              <a:t> </a:t>
            </a:r>
            <a:endParaRPr lang="en-US" dirty="0"/>
          </a:p>
        </p:txBody>
      </p:sp>
    </p:spTree>
    <p:extLst>
      <p:ext uri="{BB962C8B-B14F-4D97-AF65-F5344CB8AC3E}">
        <p14:creationId xmlns:p14="http://schemas.microsoft.com/office/powerpoint/2010/main" val="40631443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Building Family Connections Training Event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1295400"/>
            <a:ext cx="6851314" cy="3579812"/>
          </a:xfrm>
        </p:spPr>
      </p:pic>
      <p:sp>
        <p:nvSpPr>
          <p:cNvPr id="5" name="TextBox 4"/>
          <p:cNvSpPr txBox="1"/>
          <p:nvPr/>
        </p:nvSpPr>
        <p:spPr>
          <a:xfrm>
            <a:off x="3657600" y="5562600"/>
            <a:ext cx="4572000" cy="923330"/>
          </a:xfrm>
          <a:prstGeom prst="rect">
            <a:avLst/>
          </a:prstGeom>
          <a:noFill/>
        </p:spPr>
        <p:txBody>
          <a:bodyPr wrap="square" rtlCol="0">
            <a:spAutoFit/>
          </a:bodyPr>
          <a:lstStyle/>
          <a:p>
            <a:pPr algn="ctr"/>
            <a:r>
              <a:rPr lang="en-US" dirty="0" smtClean="0">
                <a:solidFill>
                  <a:srgbClr val="FFFFFF"/>
                </a:solidFill>
              </a:rPr>
              <a:t>BFC Training Event in Natchez, Mississippi</a:t>
            </a:r>
          </a:p>
          <a:p>
            <a:pPr algn="ctr"/>
            <a:r>
              <a:rPr lang="en-US" dirty="0" smtClean="0">
                <a:solidFill>
                  <a:srgbClr val="FFFFFF"/>
                </a:solidFill>
              </a:rPr>
              <a:t>April  26, 27, 28</a:t>
            </a:r>
            <a:r>
              <a:rPr lang="en-US" baseline="30000" dirty="0" smtClean="0">
                <a:solidFill>
                  <a:srgbClr val="FFFFFF"/>
                </a:solidFill>
              </a:rPr>
              <a:t>,</a:t>
            </a:r>
            <a:r>
              <a:rPr lang="en-US" dirty="0" smtClean="0">
                <a:solidFill>
                  <a:srgbClr val="FFFFFF"/>
                </a:solidFill>
              </a:rPr>
              <a:t> 2017</a:t>
            </a:r>
          </a:p>
          <a:p>
            <a:pPr algn="ctr"/>
            <a:r>
              <a:rPr lang="en-US" dirty="0">
                <a:solidFill>
                  <a:srgbClr val="FFFFFF"/>
                </a:solidFill>
                <a:hlinkClick r:id="rId4"/>
              </a:rPr>
              <a:t>http://store.medinstitute.org/training</a:t>
            </a:r>
            <a:r>
              <a:rPr lang="en-US" dirty="0" smtClean="0">
                <a:solidFill>
                  <a:srgbClr val="FFFFFF"/>
                </a:solidFill>
                <a:hlinkClick r:id="rId4"/>
              </a:rPr>
              <a:t>/</a:t>
            </a:r>
            <a:r>
              <a:rPr lang="en-US"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2621663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1295400" y="1676400"/>
            <a:ext cx="7543800" cy="3078163"/>
          </a:xfrm>
        </p:spPr>
        <p:txBody>
          <a:bodyPr>
            <a:normAutofit lnSpcReduction="10000"/>
          </a:bodyPr>
          <a:lstStyle/>
          <a:p>
            <a:pPr eaLnBrk="1" hangingPunct="1"/>
            <a:r>
              <a:rPr lang="en-US" altLang="en-US" sz="2400" dirty="0" smtClean="0"/>
              <a:t>“Science is increasingly demonstrating that the human person is hardwired to connect”</a:t>
            </a:r>
            <a:r>
              <a:rPr lang="en-US" altLang="en-US" sz="2400" baseline="30000" dirty="0" smtClean="0"/>
              <a:t>1</a:t>
            </a:r>
            <a:r>
              <a:rPr lang="en-US" altLang="en-US" sz="2400" dirty="0" smtClean="0"/>
              <a:t> </a:t>
            </a:r>
          </a:p>
          <a:p>
            <a:pPr eaLnBrk="1" hangingPunct="1"/>
            <a:r>
              <a:rPr lang="en-US" altLang="en-US" sz="2400" dirty="0" smtClean="0"/>
              <a:t>“A great deal of evidence shows that we are hardwired for close attachments to other people, beginning with our mothers, fathers and extended family, then moving out to the broader community”</a:t>
            </a:r>
            <a:r>
              <a:rPr lang="en-US" altLang="en-US" sz="2400" baseline="30000" dirty="0" smtClean="0"/>
              <a:t>1</a:t>
            </a:r>
            <a:endParaRPr lang="en-US" altLang="en-US" sz="2400" dirty="0" smtClean="0"/>
          </a:p>
          <a:p>
            <a:pPr eaLnBrk="1" hangingPunct="1"/>
            <a:r>
              <a:rPr lang="en-US" altLang="en-US" sz="2400" dirty="0" smtClean="0"/>
              <a:t>If babies are left in their cribs untouched they often fail to thrive and can even die</a:t>
            </a:r>
            <a:r>
              <a:rPr lang="en-US" altLang="en-US" sz="2400" baseline="30000" dirty="0" smtClean="0"/>
              <a:t>2</a:t>
            </a:r>
          </a:p>
        </p:txBody>
      </p:sp>
      <p:sp>
        <p:nvSpPr>
          <p:cNvPr id="18437" name="Rectangle 5"/>
          <p:cNvSpPr>
            <a:spLocks noGrp="1" noChangeArrowheads="1"/>
          </p:cNvSpPr>
          <p:nvPr>
            <p:ph type="title"/>
          </p:nvPr>
        </p:nvSpPr>
        <p:spPr>
          <a:xfrm>
            <a:off x="1524000" y="36786"/>
            <a:ext cx="7086600" cy="1715814"/>
          </a:xfrm>
        </p:spPr>
        <p:txBody>
          <a:bodyPr/>
          <a:lstStyle/>
          <a:p>
            <a:pPr algn="ctr" eaLnBrk="1" hangingPunct="1"/>
            <a:r>
              <a:rPr lang="en-US" altLang="en-US" dirty="0" smtClean="0"/>
              <a:t>One Fundamental Understanding of Sexual Involvement</a:t>
            </a:r>
          </a:p>
        </p:txBody>
      </p:sp>
      <p:sp>
        <p:nvSpPr>
          <p:cNvPr id="2" name="Rectangle 1"/>
          <p:cNvSpPr/>
          <p:nvPr/>
        </p:nvSpPr>
        <p:spPr>
          <a:xfrm>
            <a:off x="2438400" y="5105400"/>
            <a:ext cx="4572000" cy="1569660"/>
          </a:xfrm>
          <a:prstGeom prst="rect">
            <a:avLst/>
          </a:prstGeom>
        </p:spPr>
        <p:txBody>
          <a:bodyPr>
            <a:spAutoFit/>
          </a:bodyPr>
          <a:lstStyle/>
          <a:p>
            <a:pPr lvl="0">
              <a:spcBef>
                <a:spcPct val="50000"/>
              </a:spcBef>
              <a:spcAft>
                <a:spcPct val="0"/>
              </a:spcAft>
            </a:pPr>
            <a:r>
              <a:rPr lang="en-US" altLang="en-US" sz="2400" i="1" dirty="0">
                <a:solidFill>
                  <a:srgbClr val="FFFFFF"/>
                </a:solidFill>
              </a:rPr>
              <a:t>It Is Human Connectedness and Human Connectedness is Essential to Normal Human Existence</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Custom 18">
      <a:dk1>
        <a:srgbClr val="000000"/>
      </a:dk1>
      <a:lt1>
        <a:srgbClr val="00B050"/>
      </a:lt1>
      <a:dk2>
        <a:srgbClr val="434342"/>
      </a:dk2>
      <a:lt2>
        <a:srgbClr val="CDD7D9"/>
      </a:lt2>
      <a:accent1>
        <a:srgbClr val="797B7E"/>
      </a:accent1>
      <a:accent2>
        <a:srgbClr val="00B050"/>
      </a:accent2>
      <a:accent3>
        <a:srgbClr val="005390"/>
      </a:accent3>
      <a:accent4>
        <a:srgbClr val="005390"/>
      </a:accent4>
      <a:accent5>
        <a:srgbClr val="C2AD8D"/>
      </a:accent5>
      <a:accent6>
        <a:srgbClr val="005390"/>
      </a:accent6>
      <a:hlink>
        <a:srgbClr val="000000"/>
      </a:hlink>
      <a:folHlink>
        <a:srgbClr val="0000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16874</TotalTime>
  <Words>9051</Words>
  <Application>Microsoft Office PowerPoint</Application>
  <PresentationFormat>On-screen Show (4:3)</PresentationFormat>
  <Paragraphs>857</Paragraphs>
  <Slides>87</Slides>
  <Notes>76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89" baseType="lpstr">
      <vt:lpstr>Angles</vt:lpstr>
      <vt:lpstr>Photo Editor Photo</vt:lpstr>
      <vt:lpstr>Parents, teen emotions &amp; Sexuality</vt:lpstr>
      <vt:lpstr>PowerPoint Presentation</vt:lpstr>
      <vt:lpstr>Today’s Teens</vt:lpstr>
      <vt:lpstr>Today’s Teens</vt:lpstr>
      <vt:lpstr>Today’s teens</vt:lpstr>
      <vt:lpstr>Today’s Parents of teens</vt:lpstr>
      <vt:lpstr>Today’s Parents of Teens</vt:lpstr>
      <vt:lpstr>Educating Parents</vt:lpstr>
      <vt:lpstr>One Fundamental Understanding of Sexual Involvement</vt:lpstr>
      <vt:lpstr>Connectedness and Sex </vt:lpstr>
      <vt:lpstr>Sexual Behaviors</vt:lpstr>
      <vt:lpstr>Sexual Behavior is not Healthy for adolescents</vt:lpstr>
      <vt:lpstr>Cognitive Maturity: not complete until mid-20s</vt:lpstr>
      <vt:lpstr>Cognitive Maturity (continued)</vt:lpstr>
      <vt:lpstr>Three Main Physical Consequences of  Teen Sexual activity</vt:lpstr>
      <vt:lpstr>Teen Pregnancy</vt:lpstr>
      <vt:lpstr>Teen pregnancy</vt:lpstr>
      <vt:lpstr>Challenges for Teen Fathers</vt:lpstr>
      <vt:lpstr>Sexually Transmitted Infections</vt:lpstr>
      <vt:lpstr>Consequences of sexually transmitted diseases</vt:lpstr>
      <vt:lpstr>Two Brain Events Occur with Sexual Experience</vt:lpstr>
      <vt:lpstr>Dopamime</vt:lpstr>
      <vt:lpstr>Dopamine </vt:lpstr>
      <vt:lpstr>Dopamine – The Good and the Bad</vt:lpstr>
      <vt:lpstr>Dopamine and “Addiction”</vt:lpstr>
      <vt:lpstr>Internet Pornography Addiction</vt:lpstr>
      <vt:lpstr>Effects of Porn on Adolescents Erectile Dysfunction</vt:lpstr>
      <vt:lpstr> Other Effects of Porn on Adolescents </vt:lpstr>
      <vt:lpstr>Adolescent Brain Molding</vt:lpstr>
      <vt:lpstr>Remember: Two Brain Events Occur with Sexual Experience</vt:lpstr>
      <vt:lpstr>Bonding Happens During Close Physical Contact</vt:lpstr>
      <vt:lpstr>Oxytocin Impact</vt:lpstr>
      <vt:lpstr>Oxytocin &amp; Vasopressin Impact</vt:lpstr>
      <vt:lpstr>Fundamental Understanding of Brain Function – Brain “Molding”</vt:lpstr>
      <vt:lpstr>Unhealthy Brain Molding</vt:lpstr>
      <vt:lpstr>Unhealthy Brain Molding</vt:lpstr>
      <vt:lpstr>The biology of emotions</vt:lpstr>
      <vt:lpstr>The Amygdala</vt:lpstr>
      <vt:lpstr>Adolescent Emotions</vt:lpstr>
      <vt:lpstr>Lust, Infatuation and Mature Love</vt:lpstr>
      <vt:lpstr>Lust, Infatuation and Mature Love </vt:lpstr>
      <vt:lpstr>Sites Activated by Romantic Love</vt:lpstr>
      <vt:lpstr>Brain Area for Pain</vt:lpstr>
      <vt:lpstr>Emotions and Sexual Behavior</vt:lpstr>
      <vt:lpstr>What Parents need to know</vt:lpstr>
      <vt:lpstr>PowerPoint Presentation</vt:lpstr>
      <vt:lpstr>Risk Avoidance vs Risk Reduction</vt:lpstr>
      <vt:lpstr>Defining the terms</vt:lpstr>
      <vt:lpstr>Sexual Risk Reduction for sexually transmitted infections</vt:lpstr>
      <vt:lpstr>Even with 100%  Male Condom Use  with vaginal sex</vt:lpstr>
      <vt:lpstr>Review of the Risks of Adolescent sexual behavior</vt:lpstr>
      <vt:lpstr>Want to know more about helping youth return to a risk avoidance Lifestyle?</vt:lpstr>
      <vt:lpstr>Encouraging Parents</vt:lpstr>
      <vt:lpstr>Parents often under-estimate their influence over their teens sexual decisions</vt:lpstr>
      <vt:lpstr>Start a Lifelong Conversation</vt:lpstr>
      <vt:lpstr>Conversation Starters</vt:lpstr>
      <vt:lpstr>What can effective communication do for my family?</vt:lpstr>
      <vt:lpstr>How do you do it???</vt:lpstr>
      <vt:lpstr>What is active listening?</vt:lpstr>
      <vt:lpstr>Pay Attention</vt:lpstr>
      <vt:lpstr>Listen Without Interrupting</vt:lpstr>
      <vt:lpstr>Restate what you just Heard</vt:lpstr>
      <vt:lpstr>Identify Feelings being Expressed</vt:lpstr>
      <vt:lpstr>Ask Open-ended Questions Instead of YES/NO Questions</vt:lpstr>
      <vt:lpstr>Put Yourself in Their Situation</vt:lpstr>
      <vt:lpstr>Trusting your Message</vt:lpstr>
      <vt:lpstr>Kids Whose Parents “Disapprove” of Teen Sexual behavior are Likely to Wait</vt:lpstr>
      <vt:lpstr>Repeat! Repeat! Repeat!</vt:lpstr>
      <vt:lpstr>PowerPoint Presentation</vt:lpstr>
      <vt:lpstr>Barriers to Talking About Sex</vt:lpstr>
      <vt:lpstr>PowerPoint Presentation</vt:lpstr>
      <vt:lpstr>Getting Beyond Roadblocks</vt:lpstr>
      <vt:lpstr>Getting Beyond Roadblocks</vt:lpstr>
      <vt:lpstr>Practice, Practice, Practice!!!</vt:lpstr>
      <vt:lpstr>Beyond the conversation</vt:lpstr>
      <vt:lpstr>Brief Discussion of Effective parenting</vt:lpstr>
      <vt:lpstr>PowerPoint Presentation</vt:lpstr>
      <vt:lpstr>Love, Opportunity, &amp; Supervision can help Children to:</vt:lpstr>
      <vt:lpstr>Ways to Show Love</vt:lpstr>
      <vt:lpstr>Ways to give opportunities</vt:lpstr>
      <vt:lpstr>What is supervision?</vt:lpstr>
      <vt:lpstr>Supervision</vt:lpstr>
      <vt:lpstr>Role Modeling</vt:lpstr>
      <vt:lpstr>Medical Institute resources</vt:lpstr>
      <vt:lpstr>PowerPoint Presentation</vt:lpstr>
      <vt:lpstr>Had the talk? website</vt:lpstr>
      <vt:lpstr>Building Family Connections Training Event</vt:lpstr>
    </vt:vector>
  </TitlesOfParts>
  <Company>Milestone Community Builders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teen emotions &amp; Sexuality</dc:title>
  <dc:creator>Marilyn Henderson</dc:creator>
  <cp:lastModifiedBy>Marilyn Henderson</cp:lastModifiedBy>
  <cp:revision>129</cp:revision>
  <dcterms:created xsi:type="dcterms:W3CDTF">2016-11-17T14:49:01Z</dcterms:created>
  <dcterms:modified xsi:type="dcterms:W3CDTF">2017-01-30T19:45:12Z</dcterms:modified>
</cp:coreProperties>
</file>