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5" r:id="rId3"/>
  </p:sldMasterIdLst>
  <p:notesMasterIdLst>
    <p:notesMasterId r:id="rId21"/>
  </p:notesMasterIdLst>
  <p:sldIdLst>
    <p:sldId id="257" r:id="rId4"/>
    <p:sldId id="258" r:id="rId5"/>
    <p:sldId id="259" r:id="rId6"/>
    <p:sldId id="260" r:id="rId7"/>
    <p:sldId id="261" r:id="rId8"/>
    <p:sldId id="262" r:id="rId9"/>
    <p:sldId id="263" r:id="rId10"/>
    <p:sldId id="264" r:id="rId11"/>
    <p:sldId id="265" r:id="rId12"/>
    <p:sldId id="266" r:id="rId13"/>
    <p:sldId id="273"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4"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9468E-3F22-4F3A-9715-E340969C14F7}" type="datetimeFigureOut">
              <a:rPr lang="en-US" smtClean="0"/>
              <a:t>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BEE9A4-6951-4701-843E-3225FAC7F289}" type="slidenum">
              <a:rPr lang="en-US" smtClean="0"/>
              <a:t>‹#›</a:t>
            </a:fld>
            <a:endParaRPr lang="en-US"/>
          </a:p>
        </p:txBody>
      </p:sp>
    </p:spTree>
    <p:extLst>
      <p:ext uri="{BB962C8B-B14F-4D97-AF65-F5344CB8AC3E}">
        <p14:creationId xmlns:p14="http://schemas.microsoft.com/office/powerpoint/2010/main" val="3940655748"/>
      </p:ext>
    </p:extLst>
  </p:cSld>
  <p:clrMap bg1="lt1" tx1="dk1" bg2="lt2" tx2="dk2" accent1="accent1" accent2="accent2" accent3="accent3" accent4="accent4" accent5="accent5" accent6="accent6" hlink="hlink" folHlink="folHlink"/>
  <p:notesStyle>
    <a:lvl1pPr marL="0" algn="l" defTabSz="914239" rtl="0" eaLnBrk="1" latinLnBrk="0" hangingPunct="1">
      <a:defRPr sz="1200" kern="1200">
        <a:solidFill>
          <a:schemeClr val="tx1"/>
        </a:solidFill>
        <a:latin typeface="+mn-lt"/>
        <a:ea typeface="+mn-ea"/>
        <a:cs typeface="+mn-cs"/>
      </a:defRPr>
    </a:lvl1pPr>
    <a:lvl2pPr marL="457119" algn="l" defTabSz="914239" rtl="0" eaLnBrk="1" latinLnBrk="0" hangingPunct="1">
      <a:defRPr sz="1200" kern="1200">
        <a:solidFill>
          <a:schemeClr val="tx1"/>
        </a:solidFill>
        <a:latin typeface="+mn-lt"/>
        <a:ea typeface="+mn-ea"/>
        <a:cs typeface="+mn-cs"/>
      </a:defRPr>
    </a:lvl2pPr>
    <a:lvl3pPr marL="914239" algn="l" defTabSz="914239" rtl="0" eaLnBrk="1" latinLnBrk="0" hangingPunct="1">
      <a:defRPr sz="1200" kern="1200">
        <a:solidFill>
          <a:schemeClr val="tx1"/>
        </a:solidFill>
        <a:latin typeface="+mn-lt"/>
        <a:ea typeface="+mn-ea"/>
        <a:cs typeface="+mn-cs"/>
      </a:defRPr>
    </a:lvl3pPr>
    <a:lvl4pPr marL="1371358" algn="l" defTabSz="914239" rtl="0" eaLnBrk="1" latinLnBrk="0" hangingPunct="1">
      <a:defRPr sz="1200" kern="1200">
        <a:solidFill>
          <a:schemeClr val="tx1"/>
        </a:solidFill>
        <a:latin typeface="+mn-lt"/>
        <a:ea typeface="+mn-ea"/>
        <a:cs typeface="+mn-cs"/>
      </a:defRPr>
    </a:lvl4pPr>
    <a:lvl5pPr marL="1828477" algn="l" defTabSz="914239" rtl="0" eaLnBrk="1" latinLnBrk="0" hangingPunct="1">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4"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dc.gov/std/treatment/2014/2014-std-guidelines-peer-reviewers-08-20-2014.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dc.gov/std/stats13/syphilis.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dc.gov/std/products/infographics.htm"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cdc.gov/std/stats13/syphilis.ht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dc.gov/std/syphilis/clinicaladvisoryos2015.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05F0B483-9AD9-48F7-B92F-F3FD31F29C87}" type="slidenum">
              <a:rPr lang="en-US" altLang="en-US" sz="1200">
                <a:solidFill>
                  <a:prstClr val="black"/>
                </a:solidFill>
                <a:latin typeface="Arial" charset="0"/>
              </a:rPr>
              <a:pPr eaLnBrk="1" hangingPunct="1"/>
              <a:t>1</a:t>
            </a:fld>
            <a:endParaRPr lang="en-US" altLang="en-US" sz="1200">
              <a:solidFill>
                <a:prstClr val="black"/>
              </a:solidFill>
              <a:latin typeface="Arial" charset="0"/>
            </a:endParaRPr>
          </a:p>
        </p:txBody>
      </p:sp>
      <p:sp>
        <p:nvSpPr>
          <p:cNvPr id="27651" name="Rectangle 2"/>
          <p:cNvSpPr>
            <a:spLocks noGrp="1" noRot="1" noChangeAspect="1" noChangeArrowheads="1" noTextEdit="1"/>
          </p:cNvSpPr>
          <p:nvPr>
            <p:ph type="sldImg"/>
          </p:nvPr>
        </p:nvSpPr>
        <p:spPr>
          <a:solidFill>
            <a:srgbClr val="FFFFFF"/>
          </a:solidFill>
          <a:ln/>
        </p:spPr>
      </p:sp>
      <p:sp>
        <p:nvSpPr>
          <p:cNvPr id="2" name="Notes Placeholder 1"/>
          <p:cNvSpPr>
            <a:spLocks noGrp="1"/>
          </p:cNvSpPr>
          <p:nvPr>
            <p:ph type="body" idx="1"/>
          </p:nvPr>
        </p:nvSpPr>
        <p:spPr/>
        <p:txBody>
          <a:bodyPr/>
          <a:lstStyle/>
          <a:p>
            <a:endParaRPr lang="en-US" dirty="0" smtClean="0"/>
          </a:p>
          <a:p>
            <a:r>
              <a:rPr lang="en-US" altLang="en-US" dirty="0" smtClean="0"/>
              <a:t>Syphilis is a very complex STI. It is known as the great mimic or the great imitator because in its advanced stages its symptoms can resemble those of many other diseases. </a:t>
            </a:r>
          </a:p>
          <a:p>
            <a:endParaRPr lang="en-US" dirty="0"/>
          </a:p>
          <a:p>
            <a:endParaRPr lang="en-US" dirty="0" smtClean="0"/>
          </a:p>
          <a:p>
            <a:r>
              <a:rPr lang="en-US" dirty="0" smtClean="0"/>
              <a:t>Reference: </a:t>
            </a:r>
          </a:p>
          <a:p>
            <a:r>
              <a:rPr lang="en-US" dirty="0" smtClean="0"/>
              <a:t>Centers for Disease Control and Prevention, “Syphilis – CDC</a:t>
            </a:r>
            <a:r>
              <a:rPr lang="en-US" baseline="0" dirty="0" smtClean="0"/>
              <a:t> Fact Sheet”, http://www.cdc.gov/std/syphilis/STDFact-Syphilis.htm, accessed Jan. 2015</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4A63E70B-62E8-41DE-8E5A-9B3D866F454E}" type="slidenum">
              <a:rPr lang="en-US" altLang="en-US" sz="1200">
                <a:solidFill>
                  <a:prstClr val="black"/>
                </a:solidFill>
                <a:latin typeface="Arial" charset="0"/>
              </a:rPr>
              <a:pPr eaLnBrk="1" hangingPunct="1"/>
              <a:t>10</a:t>
            </a:fld>
            <a:endParaRPr lang="en-US" altLang="en-US" sz="1200">
              <a:solidFill>
                <a:prstClr val="black"/>
              </a:solidFill>
              <a:latin typeface="Arial" charset="0"/>
            </a:endParaRPr>
          </a:p>
        </p:txBody>
      </p:sp>
      <p:sp>
        <p:nvSpPr>
          <p:cNvPr id="38915" name="Rectangle 2"/>
          <p:cNvSpPr>
            <a:spLocks noGrp="1" noRot="1" noChangeAspect="1" noChangeArrowheads="1" noTextEdit="1"/>
          </p:cNvSpPr>
          <p:nvPr>
            <p:ph type="sldImg"/>
          </p:nvPr>
        </p:nvSpPr>
        <p:spPr>
          <a:xfrm>
            <a:off x="1143000" y="685800"/>
            <a:ext cx="4572000" cy="3429000"/>
          </a:xfrm>
          <a:ln/>
        </p:spPr>
      </p:sp>
      <p:sp>
        <p:nvSpPr>
          <p:cNvPr id="38916" name="Rectangle 3"/>
          <p:cNvSpPr>
            <a:spLocks noGrp="1" noChangeArrowheads="1"/>
          </p:cNvSpPr>
          <p:nvPr>
            <p:ph type="body" idx="1"/>
          </p:nvPr>
        </p:nvSpPr>
        <p:spPr>
          <a:xfrm>
            <a:off x="913158" y="4344026"/>
            <a:ext cx="5027026" cy="2101745"/>
          </a:xfrm>
          <a:noFill/>
        </p:spPr>
        <p:txBody>
          <a:bodyPr/>
          <a:lstStyle/>
          <a:p>
            <a:pPr eaLnBrk="1" hangingPunct="1">
              <a:spcBef>
                <a:spcPct val="0"/>
              </a:spcBef>
            </a:pPr>
            <a:r>
              <a:rPr lang="en-US" altLang="en-US" dirty="0" smtClean="0"/>
              <a:t>As the bacteria spread through the body, an illness occurs that is characterized by mild fever, body aches, a typical rash (seen in nearly 75%-100% patients, especially on palms and soles</a:t>
            </a:r>
            <a:r>
              <a:rPr lang="en-US" altLang="en-US" baseline="30000" dirty="0" smtClean="0"/>
              <a:t>1</a:t>
            </a:r>
            <a:r>
              <a:rPr lang="en-US" altLang="en-US" dirty="0" smtClean="0"/>
              <a:t>), and lymph node enlargement. It may also be accompanied by a loss of hair. </a:t>
            </a:r>
            <a:r>
              <a:rPr lang="en-US" altLang="en-US" dirty="0" err="1" smtClean="0"/>
              <a:t>Condyloma</a:t>
            </a:r>
            <a:r>
              <a:rPr lang="en-US" altLang="en-US" dirty="0" smtClean="0"/>
              <a:t> </a:t>
            </a:r>
            <a:r>
              <a:rPr lang="en-US" altLang="en-US" dirty="0" err="1" smtClean="0"/>
              <a:t>lata</a:t>
            </a:r>
            <a:r>
              <a:rPr lang="en-US" altLang="en-US" dirty="0" smtClean="0"/>
              <a:t> are raised, moist, painless external lesions that may appear where 2 surfaces of skin rub against each other — such as the groin. These are not typical ulcers like chancres; they are highly infectious. Due to the widespread infection, symptoms of inflammation of joints, liver, kidneys, stomach, or the nervous system may also occur during this stage. The symptoms of secondary syphilis may resolve after a few weeks or months without therapy, and the disease enters a latent stage.</a:t>
            </a:r>
            <a:r>
              <a:rPr lang="en-US" altLang="en-US" baseline="30000" dirty="0" smtClean="0"/>
              <a:t>1,2</a:t>
            </a:r>
            <a:endParaRPr lang="en-US" altLang="en-US" dirty="0" smtClean="0"/>
          </a:p>
          <a:p>
            <a:pPr eaLnBrk="1" hangingPunct="1">
              <a:spcBef>
                <a:spcPct val="0"/>
              </a:spcBef>
            </a:pPr>
            <a:endParaRPr lang="en-US" altLang="en-US" dirty="0" smtClean="0"/>
          </a:p>
        </p:txBody>
      </p:sp>
      <p:sp>
        <p:nvSpPr>
          <p:cNvPr id="38917" name="Rectangle 4"/>
          <p:cNvSpPr>
            <a:spLocks noChangeArrowheads="1"/>
          </p:cNvSpPr>
          <p:nvPr/>
        </p:nvSpPr>
        <p:spPr bwMode="auto">
          <a:xfrm>
            <a:off x="914712" y="6445770"/>
            <a:ext cx="5123311" cy="142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230188" indent="-230188"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r>
              <a:rPr lang="en-US" altLang="en-US" dirty="0">
                <a:solidFill>
                  <a:prstClr val="black"/>
                </a:solidFill>
              </a:rPr>
              <a:t>References</a:t>
            </a:r>
          </a:p>
          <a:p>
            <a:pPr eaLnBrk="1" hangingPunct="1">
              <a:buFontTx/>
              <a:buAutoNum type="arabicPeriod"/>
            </a:pPr>
            <a:r>
              <a:rPr lang="en-US" altLang="en-US" dirty="0" err="1">
                <a:solidFill>
                  <a:prstClr val="black"/>
                </a:solidFill>
              </a:rPr>
              <a:t>Augenbraun</a:t>
            </a:r>
            <a:r>
              <a:rPr lang="en-US" altLang="en-US" dirty="0">
                <a:solidFill>
                  <a:prstClr val="black"/>
                </a:solidFill>
              </a:rPr>
              <a:t> M. Syphilis and the </a:t>
            </a:r>
            <a:r>
              <a:rPr lang="en-US" altLang="en-US" dirty="0" err="1">
                <a:solidFill>
                  <a:prstClr val="black"/>
                </a:solidFill>
              </a:rPr>
              <a:t>nonvenereal</a:t>
            </a:r>
            <a:r>
              <a:rPr lang="en-US" altLang="en-US" dirty="0">
                <a:solidFill>
                  <a:prstClr val="black"/>
                </a:solidFill>
              </a:rPr>
              <a:t> </a:t>
            </a:r>
            <a:r>
              <a:rPr lang="en-US" altLang="en-US" dirty="0" err="1">
                <a:solidFill>
                  <a:prstClr val="black"/>
                </a:solidFill>
              </a:rPr>
              <a:t>treponematoses</a:t>
            </a:r>
            <a:r>
              <a:rPr lang="en-US" altLang="en-US" dirty="0">
                <a:solidFill>
                  <a:prstClr val="black"/>
                </a:solidFill>
              </a:rPr>
              <a:t>. In: Dale DC, ed. </a:t>
            </a:r>
            <a:r>
              <a:rPr lang="en-US" altLang="en-US" i="1" dirty="0">
                <a:solidFill>
                  <a:prstClr val="black"/>
                </a:solidFill>
              </a:rPr>
              <a:t>Infectious Diseases: The Clinician’s Guide to Diagnosis, Treatment, and Prevention</a:t>
            </a:r>
            <a:r>
              <a:rPr lang="en-US" altLang="en-US" dirty="0">
                <a:solidFill>
                  <a:prstClr val="black"/>
                </a:solidFill>
              </a:rPr>
              <a:t>. New York, NY: WebMD; 2003:416-435. </a:t>
            </a:r>
          </a:p>
          <a:p>
            <a:pPr eaLnBrk="1" hangingPunct="1">
              <a:buFontTx/>
              <a:buAutoNum type="arabicPeriod"/>
            </a:pPr>
            <a:r>
              <a:rPr lang="en-US" altLang="en-US" dirty="0">
                <a:solidFill>
                  <a:prstClr val="black"/>
                </a:solidFill>
              </a:rPr>
              <a:t>Sparling PF, Swartz MN, Musher DM, Healy BP. Clinical Manifestations of Syphilis. In: Holmes KK, et al, eds. </a:t>
            </a:r>
            <a:r>
              <a:rPr lang="en-US" altLang="en-US" i="1" dirty="0">
                <a:solidFill>
                  <a:prstClr val="black"/>
                </a:solidFill>
              </a:rPr>
              <a:t>Sexually Transmitted Diseases</a:t>
            </a:r>
            <a:r>
              <a:rPr lang="en-US" altLang="en-US" dirty="0">
                <a:solidFill>
                  <a:prstClr val="black"/>
                </a:solidFill>
              </a:rPr>
              <a:t>. 3th ed. New York, NY: McGraw Hill; 2008:661-684.</a:t>
            </a:r>
          </a:p>
          <a:p>
            <a:pPr eaLnBrk="1" hangingPunct="1">
              <a:buFontTx/>
              <a:buAutoNum type="arabicPeriod"/>
            </a:pPr>
            <a:endParaRPr lang="en-US" alt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16D03FB5-0AA0-4054-9975-EE808B74308D}" type="slidenum">
              <a:rPr lang="en-US" altLang="en-US" sz="1200">
                <a:solidFill>
                  <a:srgbClr val="000000"/>
                </a:solidFill>
                <a:latin typeface="Arial" charset="0"/>
              </a:rPr>
              <a:pPr eaLnBrk="1" hangingPunct="1"/>
              <a:t>11</a:t>
            </a:fld>
            <a:endParaRPr lang="en-US" altLang="en-US" sz="1200">
              <a:solidFill>
                <a:srgbClr val="000000"/>
              </a:solidFill>
              <a:latin typeface="Arial" charset="0"/>
            </a:endParaRPr>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xfrm>
            <a:off x="913158" y="4344025"/>
            <a:ext cx="5027026" cy="4114488"/>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image shows a chancre on the male penis.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985F3F20-0785-4BC0-B501-2564E10A3091}" type="slidenum">
              <a:rPr lang="en-US" altLang="en-US" sz="1200">
                <a:solidFill>
                  <a:prstClr val="black"/>
                </a:solidFill>
                <a:latin typeface="Arial" charset="0"/>
              </a:rPr>
              <a:pPr eaLnBrk="1" hangingPunct="1"/>
              <a:t>12</a:t>
            </a:fld>
            <a:endParaRPr lang="en-US" altLang="en-US" sz="1200">
              <a:solidFill>
                <a:prstClr val="black"/>
              </a:solidFill>
              <a:latin typeface="Arial" charset="0"/>
            </a:endParaRPr>
          </a:p>
        </p:txBody>
      </p:sp>
      <p:sp>
        <p:nvSpPr>
          <p:cNvPr id="39939" name="Rectangle 2"/>
          <p:cNvSpPr>
            <a:spLocks noGrp="1" noRot="1" noChangeAspect="1" noChangeArrowheads="1" noTextEdit="1"/>
          </p:cNvSpPr>
          <p:nvPr>
            <p:ph type="sldImg"/>
          </p:nvPr>
        </p:nvSpPr>
        <p:spPr>
          <a:xfrm>
            <a:off x="1179513" y="674688"/>
            <a:ext cx="4573587" cy="3429000"/>
          </a:xfrm>
          <a:ln/>
        </p:spPr>
      </p:sp>
      <p:sp>
        <p:nvSpPr>
          <p:cNvPr id="39940" name="Rectangle 3"/>
          <p:cNvSpPr>
            <a:spLocks noGrp="1" noChangeArrowheads="1"/>
          </p:cNvSpPr>
          <p:nvPr>
            <p:ph type="body" idx="1"/>
          </p:nvPr>
        </p:nvSpPr>
        <p:spPr>
          <a:xfrm>
            <a:off x="913158" y="4344026"/>
            <a:ext cx="5027026" cy="1652040"/>
          </a:xfrm>
          <a:noFill/>
        </p:spPr>
        <p:txBody>
          <a:bodyPr/>
          <a:lstStyle/>
          <a:p>
            <a:pPr eaLnBrk="1" hangingPunct="1">
              <a:spcBef>
                <a:spcPct val="0"/>
              </a:spcBef>
            </a:pPr>
            <a:r>
              <a:rPr lang="en-US" altLang="en-US" dirty="0" smtClean="0"/>
              <a:t>In latent syphilis patient is asymptomatic but has positive tests for antibodies against syphilis bacteria. This stage is often arbitrarily divided into early and late stages. During early latent syphilis, approximately 1/4 of patients relapse or go back into a symptomatic stage. During late latent syphilis, relapse is rare, and patients are immune to new infections. While there may be no symptoms of the disease during latency, bacteria keeps damaging internal organs. Such damage appears in the form of the late symptoms of syphilis. Latent syphilis usually resolves by itself or advances to the tertiary stage after a year or so.</a:t>
            </a:r>
            <a:r>
              <a:rPr lang="en-US" altLang="en-US" baseline="30000" dirty="0" smtClean="0"/>
              <a:t>1</a:t>
            </a:r>
          </a:p>
        </p:txBody>
      </p:sp>
      <p:sp>
        <p:nvSpPr>
          <p:cNvPr id="39941" name="Rectangle 4"/>
          <p:cNvSpPr>
            <a:spLocks noChangeArrowheads="1"/>
          </p:cNvSpPr>
          <p:nvPr/>
        </p:nvSpPr>
        <p:spPr bwMode="auto">
          <a:xfrm>
            <a:off x="913158" y="6520722"/>
            <a:ext cx="5027026" cy="83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342900" indent="-342900"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r>
              <a:rPr lang="en-US" altLang="en-US" dirty="0">
                <a:solidFill>
                  <a:prstClr val="black"/>
                </a:solidFill>
              </a:rPr>
              <a:t>References:</a:t>
            </a:r>
          </a:p>
          <a:p>
            <a:pPr eaLnBrk="1" hangingPunct="1"/>
            <a:r>
              <a:rPr lang="en-US" altLang="en-US" dirty="0">
                <a:solidFill>
                  <a:prstClr val="black"/>
                </a:solidFill>
              </a:rPr>
              <a:t>Sparling FP, Swartz MN, Musher DM, Healy BP. Clinical Manifestations of Syphilis. In: Holmes KK, et al, eds. </a:t>
            </a:r>
            <a:r>
              <a:rPr lang="en-US" altLang="en-US" i="1" dirty="0">
                <a:solidFill>
                  <a:prstClr val="black"/>
                </a:solidFill>
              </a:rPr>
              <a:t>Sexually Transmitted Diseases</a:t>
            </a:r>
            <a:r>
              <a:rPr lang="en-US" altLang="en-US" dirty="0">
                <a:solidFill>
                  <a:prstClr val="black"/>
                </a:solidFill>
              </a:rPr>
              <a:t>. 3th ed. New York, NY: McGraw Hill; 2008:661-684.</a:t>
            </a:r>
          </a:p>
          <a:p>
            <a:pPr eaLnBrk="1" hangingPunct="1"/>
            <a:endParaRPr lang="en-US" alt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F2D3F74E-8374-4D3D-950E-F6899905A1ED}" type="slidenum">
              <a:rPr lang="en-US" altLang="en-US" sz="1200">
                <a:solidFill>
                  <a:prstClr val="black"/>
                </a:solidFill>
                <a:latin typeface="Arial" charset="0"/>
              </a:rPr>
              <a:pPr eaLnBrk="1" hangingPunct="1"/>
              <a:t>13</a:t>
            </a:fld>
            <a:endParaRPr lang="en-US" altLang="en-US" sz="1200">
              <a:solidFill>
                <a:prstClr val="black"/>
              </a:solidFill>
              <a:latin typeface="Arial" charset="0"/>
            </a:endParaRPr>
          </a:p>
        </p:txBody>
      </p:sp>
      <p:sp>
        <p:nvSpPr>
          <p:cNvPr id="40963" name="Rectangle 2"/>
          <p:cNvSpPr>
            <a:spLocks noGrp="1" noRot="1" noChangeAspect="1" noChangeArrowheads="1" noTextEdit="1"/>
          </p:cNvSpPr>
          <p:nvPr>
            <p:ph type="sldImg"/>
          </p:nvPr>
        </p:nvSpPr>
        <p:spPr>
          <a:xfrm>
            <a:off x="1143000" y="685800"/>
            <a:ext cx="4572000" cy="3429000"/>
          </a:xfrm>
          <a:ln/>
        </p:spPr>
      </p:sp>
      <p:sp>
        <p:nvSpPr>
          <p:cNvPr id="40964" name="Rectangle 3"/>
          <p:cNvSpPr>
            <a:spLocks noGrp="1" noChangeArrowheads="1"/>
          </p:cNvSpPr>
          <p:nvPr>
            <p:ph type="body" idx="1"/>
          </p:nvPr>
        </p:nvSpPr>
        <p:spPr>
          <a:xfrm>
            <a:off x="913158" y="4197247"/>
            <a:ext cx="5027026" cy="3147934"/>
          </a:xfrm>
          <a:noFill/>
        </p:spPr>
        <p:txBody>
          <a:bodyPr/>
          <a:lstStyle/>
          <a:p>
            <a:pPr eaLnBrk="1" hangingPunct="1">
              <a:lnSpc>
                <a:spcPct val="90000"/>
              </a:lnSpc>
              <a:spcBef>
                <a:spcPct val="0"/>
              </a:spcBef>
            </a:pPr>
            <a:r>
              <a:rPr lang="en-US" altLang="en-US" dirty="0" smtClean="0"/>
              <a:t>Based on the famous Oslo study that was conducted at the end of the 19</a:t>
            </a:r>
            <a:r>
              <a:rPr lang="en-US" altLang="en-US" baseline="30000" dirty="0" smtClean="0"/>
              <a:t>th</a:t>
            </a:r>
            <a:r>
              <a:rPr lang="en-US" altLang="en-US" dirty="0" smtClean="0"/>
              <a:t> century, we know that about a third of the cases of secondary syphilis progress to the late or tertiary stage in the absence of any treatment.</a:t>
            </a:r>
            <a:r>
              <a:rPr lang="en-US" altLang="en-US" baseline="30000" dirty="0" smtClean="0"/>
              <a:t>1</a:t>
            </a:r>
            <a:r>
              <a:rPr lang="en-US" altLang="en-US" dirty="0" smtClean="0"/>
              <a:t> It is estimated that of those who develop tertiary syphilis, about a half have benign late syphilis, a quarter have symptoms of the heart and blood vessel involvement, and a quarter have neurologic disease.</a:t>
            </a:r>
            <a:r>
              <a:rPr lang="en-US" altLang="en-US" baseline="30000" dirty="0" smtClean="0"/>
              <a:t>2</a:t>
            </a:r>
          </a:p>
          <a:p>
            <a:pPr eaLnBrk="1" hangingPunct="1">
              <a:lnSpc>
                <a:spcPct val="90000"/>
              </a:lnSpc>
              <a:spcBef>
                <a:spcPct val="0"/>
              </a:spcBef>
            </a:pPr>
            <a:endParaRPr lang="en-US" altLang="en-US" baseline="30000" dirty="0" smtClean="0"/>
          </a:p>
          <a:p>
            <a:pPr eaLnBrk="1" hangingPunct="1">
              <a:lnSpc>
                <a:spcPct val="90000"/>
              </a:lnSpc>
              <a:spcBef>
                <a:spcPct val="0"/>
              </a:spcBef>
            </a:pPr>
            <a:r>
              <a:rPr lang="en-US" altLang="en-US" dirty="0" smtClean="0"/>
              <a:t>The cardiovascular symptoms of tertiary syphilis usually appear after many years of a latent stage and males are affected more often than females. It involves the major blood vessels coming out of the heart (aorta) and those supplying heart muscles (coronary). The involvement of the central nervous system may be severe and cause inflammation of the coverings of the brain (meningitis). It may also cause delusions, loss of memory, and seizures. </a:t>
            </a:r>
          </a:p>
          <a:p>
            <a:pPr eaLnBrk="1" hangingPunct="1">
              <a:lnSpc>
                <a:spcPct val="90000"/>
              </a:lnSpc>
              <a:spcBef>
                <a:spcPct val="0"/>
              </a:spcBef>
            </a:pPr>
            <a:endParaRPr lang="en-US" altLang="en-US" dirty="0"/>
          </a:p>
          <a:p>
            <a:pPr eaLnBrk="1" hangingPunct="1">
              <a:lnSpc>
                <a:spcPct val="90000"/>
              </a:lnSpc>
              <a:spcBef>
                <a:spcPct val="0"/>
              </a:spcBef>
            </a:pPr>
            <a:r>
              <a:rPr lang="en-US" altLang="en-US" dirty="0" smtClean="0"/>
              <a:t>Occasionally, late syphilis is characterized by destructive inflammatory lesions – </a:t>
            </a:r>
            <a:r>
              <a:rPr lang="en-US" altLang="en-US" dirty="0" err="1" smtClean="0"/>
              <a:t>gummas</a:t>
            </a:r>
            <a:r>
              <a:rPr lang="en-US" altLang="en-US" dirty="0" smtClean="0"/>
              <a:t> – of the skin, bones, or other organs. The </a:t>
            </a:r>
            <a:r>
              <a:rPr lang="en-US" altLang="en-US" dirty="0" err="1" smtClean="0"/>
              <a:t>gummas</a:t>
            </a:r>
            <a:r>
              <a:rPr lang="en-US" altLang="en-US" dirty="0" smtClean="0"/>
              <a:t> of skin and bones are usually benign, but those in the brain, spinal cord, or covering of the heart may have serious effects.</a:t>
            </a:r>
            <a:r>
              <a:rPr lang="en-US" altLang="en-US" baseline="30000" dirty="0" smtClean="0"/>
              <a:t>2</a:t>
            </a:r>
            <a:r>
              <a:rPr lang="en-US" altLang="en-US" dirty="0" smtClean="0"/>
              <a:t> </a:t>
            </a:r>
          </a:p>
        </p:txBody>
      </p:sp>
      <p:sp>
        <p:nvSpPr>
          <p:cNvPr id="40965" name="Rectangle 4"/>
          <p:cNvSpPr>
            <a:spLocks noChangeArrowheads="1"/>
          </p:cNvSpPr>
          <p:nvPr/>
        </p:nvSpPr>
        <p:spPr bwMode="auto">
          <a:xfrm>
            <a:off x="897987" y="7345181"/>
            <a:ext cx="5027025" cy="1049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230188" indent="-230188"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lnSpc>
                <a:spcPct val="90000"/>
              </a:lnSpc>
            </a:pPr>
            <a:r>
              <a:rPr lang="en-US" altLang="en-US" dirty="0">
                <a:solidFill>
                  <a:prstClr val="black"/>
                </a:solidFill>
              </a:rPr>
              <a:t>References:</a:t>
            </a:r>
          </a:p>
          <a:p>
            <a:pPr eaLnBrk="1" hangingPunct="1">
              <a:lnSpc>
                <a:spcPct val="90000"/>
              </a:lnSpc>
              <a:buFontTx/>
              <a:buAutoNum type="arabicPeriod"/>
            </a:pPr>
            <a:r>
              <a:rPr lang="en-US" altLang="en-US" dirty="0" err="1">
                <a:solidFill>
                  <a:prstClr val="black"/>
                </a:solidFill>
              </a:rPr>
              <a:t>Augenbraun</a:t>
            </a:r>
            <a:r>
              <a:rPr lang="en-US" altLang="en-US" dirty="0">
                <a:solidFill>
                  <a:prstClr val="black"/>
                </a:solidFill>
              </a:rPr>
              <a:t> M. Syphilis and the </a:t>
            </a:r>
            <a:r>
              <a:rPr lang="en-US" altLang="en-US" dirty="0" err="1">
                <a:solidFill>
                  <a:prstClr val="black"/>
                </a:solidFill>
              </a:rPr>
              <a:t>nonvenereal</a:t>
            </a:r>
            <a:r>
              <a:rPr lang="en-US" altLang="en-US" dirty="0">
                <a:solidFill>
                  <a:prstClr val="black"/>
                </a:solidFill>
              </a:rPr>
              <a:t> </a:t>
            </a:r>
            <a:r>
              <a:rPr lang="en-US" altLang="en-US" dirty="0" err="1">
                <a:solidFill>
                  <a:prstClr val="black"/>
                </a:solidFill>
              </a:rPr>
              <a:t>treponematoses</a:t>
            </a:r>
            <a:r>
              <a:rPr lang="en-US" altLang="en-US" dirty="0">
                <a:solidFill>
                  <a:prstClr val="black"/>
                </a:solidFill>
              </a:rPr>
              <a:t>. In: Dale DC, ed. </a:t>
            </a:r>
            <a:r>
              <a:rPr lang="en-US" altLang="en-US" i="1" dirty="0">
                <a:solidFill>
                  <a:prstClr val="black"/>
                </a:solidFill>
              </a:rPr>
              <a:t>Infectious Diseases: The Clinician’s Guide to Diagnosis, Treatment, and Prevention</a:t>
            </a:r>
            <a:r>
              <a:rPr lang="en-US" altLang="en-US" dirty="0">
                <a:solidFill>
                  <a:prstClr val="black"/>
                </a:solidFill>
              </a:rPr>
              <a:t>. New York, NY: WebMD; 2003:416-435.</a:t>
            </a:r>
          </a:p>
          <a:p>
            <a:pPr eaLnBrk="1" hangingPunct="1">
              <a:lnSpc>
                <a:spcPct val="90000"/>
              </a:lnSpc>
              <a:buFontTx/>
              <a:buAutoNum type="arabicPeriod"/>
            </a:pPr>
            <a:r>
              <a:rPr lang="en-US" altLang="en-US" dirty="0">
                <a:solidFill>
                  <a:prstClr val="black"/>
                </a:solidFill>
              </a:rPr>
              <a:t>Sparling FP, Swartz MN, Musher DM, Healy BP. Clinical Manifestations of Syphilis. In: Holmes KK, et al, eds. </a:t>
            </a:r>
            <a:r>
              <a:rPr lang="en-US" altLang="en-US" i="1" dirty="0">
                <a:solidFill>
                  <a:prstClr val="black"/>
                </a:solidFill>
              </a:rPr>
              <a:t>Sexually Transmitted Diseases</a:t>
            </a:r>
            <a:r>
              <a:rPr lang="en-US" altLang="en-US" dirty="0">
                <a:solidFill>
                  <a:prstClr val="black"/>
                </a:solidFill>
              </a:rPr>
              <a:t>. 3th ed. New York, NY: McGraw Hill; 2008:661-684.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31863" eaLnBrk="0" hangingPunct="0">
              <a:defRPr sz="1100">
                <a:solidFill>
                  <a:schemeClr val="tx1"/>
                </a:solidFill>
                <a:latin typeface="Franklin Gothic Book" pitchFamily="34" charset="0"/>
              </a:defRPr>
            </a:lvl1pPr>
            <a:lvl2pPr marL="742950" indent="-285750" defTabSz="931863" eaLnBrk="0" hangingPunct="0">
              <a:defRPr sz="1100">
                <a:solidFill>
                  <a:schemeClr val="tx1"/>
                </a:solidFill>
                <a:latin typeface="Franklin Gothic Book" pitchFamily="34" charset="0"/>
              </a:defRPr>
            </a:lvl2pPr>
            <a:lvl3pPr marL="1143000" indent="-228600" defTabSz="931863" eaLnBrk="0" hangingPunct="0">
              <a:defRPr sz="1100">
                <a:solidFill>
                  <a:schemeClr val="tx1"/>
                </a:solidFill>
                <a:latin typeface="Franklin Gothic Book" pitchFamily="34" charset="0"/>
              </a:defRPr>
            </a:lvl3pPr>
            <a:lvl4pPr marL="1600200" indent="-228600" defTabSz="931863" eaLnBrk="0" hangingPunct="0">
              <a:defRPr sz="1100">
                <a:solidFill>
                  <a:schemeClr val="tx1"/>
                </a:solidFill>
                <a:latin typeface="Franklin Gothic Book" pitchFamily="34" charset="0"/>
              </a:defRPr>
            </a:lvl4pPr>
            <a:lvl5pPr marL="2057400" indent="-228600" defTabSz="931863" eaLnBrk="0" hangingPunct="0">
              <a:defRPr sz="1100">
                <a:solidFill>
                  <a:schemeClr val="tx1"/>
                </a:solidFill>
                <a:latin typeface="Franklin Gothic Book" pitchFamily="34" charset="0"/>
              </a:defRPr>
            </a:lvl5pPr>
            <a:lvl6pPr marL="2514600" indent="-228600" defTabSz="931863" eaLnBrk="0" fontAlgn="base" hangingPunct="0">
              <a:spcBef>
                <a:spcPct val="0"/>
              </a:spcBef>
              <a:spcAft>
                <a:spcPct val="0"/>
              </a:spcAft>
              <a:defRPr sz="1100">
                <a:solidFill>
                  <a:schemeClr val="tx1"/>
                </a:solidFill>
                <a:latin typeface="Franklin Gothic Book" pitchFamily="34" charset="0"/>
              </a:defRPr>
            </a:lvl6pPr>
            <a:lvl7pPr marL="2971800" indent="-228600" defTabSz="931863" eaLnBrk="0" fontAlgn="base" hangingPunct="0">
              <a:spcBef>
                <a:spcPct val="0"/>
              </a:spcBef>
              <a:spcAft>
                <a:spcPct val="0"/>
              </a:spcAft>
              <a:defRPr sz="1100">
                <a:solidFill>
                  <a:schemeClr val="tx1"/>
                </a:solidFill>
                <a:latin typeface="Franklin Gothic Book" pitchFamily="34" charset="0"/>
              </a:defRPr>
            </a:lvl7pPr>
            <a:lvl8pPr marL="3429000" indent="-228600" defTabSz="931863" eaLnBrk="0" fontAlgn="base" hangingPunct="0">
              <a:spcBef>
                <a:spcPct val="0"/>
              </a:spcBef>
              <a:spcAft>
                <a:spcPct val="0"/>
              </a:spcAft>
              <a:defRPr sz="1100">
                <a:solidFill>
                  <a:schemeClr val="tx1"/>
                </a:solidFill>
                <a:latin typeface="Franklin Gothic Book" pitchFamily="34" charset="0"/>
              </a:defRPr>
            </a:lvl8pPr>
            <a:lvl9pPr marL="3886200" indent="-228600" defTabSz="931863" eaLnBrk="0" fontAlgn="base" hangingPunct="0">
              <a:spcBef>
                <a:spcPct val="0"/>
              </a:spcBef>
              <a:spcAft>
                <a:spcPct val="0"/>
              </a:spcAft>
              <a:defRPr sz="1100">
                <a:solidFill>
                  <a:schemeClr val="tx1"/>
                </a:solidFill>
                <a:latin typeface="Franklin Gothic Book" pitchFamily="34" charset="0"/>
              </a:defRPr>
            </a:lvl9pPr>
          </a:lstStyle>
          <a:p>
            <a:pPr eaLnBrk="1" hangingPunct="1"/>
            <a:fld id="{8A040156-0202-47F6-9016-B305865F1863}" type="slidenum">
              <a:rPr lang="en-US" altLang="en-US" sz="1200">
                <a:solidFill>
                  <a:srgbClr val="000000"/>
                </a:solidFill>
                <a:latin typeface="Arial" charset="0"/>
              </a:rPr>
              <a:pPr eaLnBrk="1" hangingPunct="1"/>
              <a:t>14</a:t>
            </a:fld>
            <a:endParaRPr lang="en-US" altLang="en-US" sz="1200">
              <a:solidFill>
                <a:srgbClr val="000000"/>
              </a:solidFill>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3158" y="4344026"/>
            <a:ext cx="5027026" cy="4114488"/>
          </a:xfrm>
          <a:noFill/>
        </p:spPr>
        <p:txBody>
          <a:bodyPr/>
          <a:lstStyle/>
          <a:p>
            <a:pPr eaLnBrk="1" hangingPunct="1"/>
            <a:r>
              <a:rPr lang="en-US" altLang="en-US" smtClean="0"/>
              <a:t>The above table depicts the stages of syphilis. The time periods shown for each stage are only an indication of the usual time because they can vary appreciably from case to case. The contagious stage starts with primary syphilis and goes on till early latent syphilis – from then on it is mostly without symptoms. During late latent and tertiary stages the rates of transmission are minimal; symptoms may appear in different organs/systems of the body during the tertiary stage.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9E4F600C-F3FA-472F-B663-F3CCF6704073}" type="slidenum">
              <a:rPr lang="en-US" altLang="en-US" sz="1200">
                <a:solidFill>
                  <a:prstClr val="black"/>
                </a:solidFill>
                <a:latin typeface="Arial" charset="0"/>
              </a:rPr>
              <a:pPr eaLnBrk="1" hangingPunct="1"/>
              <a:t>15</a:t>
            </a:fld>
            <a:endParaRPr lang="en-US" altLang="en-US" sz="1200">
              <a:solidFill>
                <a:prstClr val="black"/>
              </a:solidFill>
              <a:latin typeface="Arial" charset="0"/>
            </a:endParaRPr>
          </a:p>
        </p:txBody>
      </p:sp>
      <p:sp>
        <p:nvSpPr>
          <p:cNvPr id="48131" name="Rectangle 2"/>
          <p:cNvSpPr>
            <a:spLocks noGrp="1" noRot="1" noChangeAspect="1" noChangeArrowheads="1" noTextEdit="1"/>
          </p:cNvSpPr>
          <p:nvPr>
            <p:ph type="sldImg"/>
          </p:nvPr>
        </p:nvSpPr>
        <p:spPr>
          <a:xfrm>
            <a:off x="1143000" y="685800"/>
            <a:ext cx="4572000" cy="3429000"/>
          </a:xfrm>
          <a:ln/>
        </p:spPr>
      </p:sp>
      <p:sp>
        <p:nvSpPr>
          <p:cNvPr id="48132" name="Rectangle 3"/>
          <p:cNvSpPr>
            <a:spLocks noGrp="1" noChangeArrowheads="1"/>
          </p:cNvSpPr>
          <p:nvPr>
            <p:ph type="body" idx="1"/>
          </p:nvPr>
        </p:nvSpPr>
        <p:spPr>
          <a:xfrm>
            <a:off x="913158" y="4344026"/>
            <a:ext cx="5027026" cy="1052433"/>
          </a:xfrm>
          <a:noFill/>
        </p:spPr>
        <p:txBody>
          <a:bodyPr/>
          <a:lstStyle/>
          <a:p>
            <a:pPr eaLnBrk="1" hangingPunct="1">
              <a:spcBef>
                <a:spcPct val="0"/>
              </a:spcBef>
            </a:pPr>
            <a:r>
              <a:rPr lang="en-US" altLang="en-US" dirty="0" smtClean="0"/>
              <a:t>Penicillin is highly effective and is still the treatment of choice for all stages of syphilis. Recent syphilis outbreaks have been associated with populations that have high HIV prevalence (</a:t>
            </a:r>
            <a:r>
              <a:rPr lang="en-US" altLang="en-US" dirty="0" err="1" smtClean="0"/>
              <a:t>ie</a:t>
            </a:r>
            <a:r>
              <a:rPr lang="en-US" altLang="en-US" dirty="0" smtClean="0"/>
              <a:t>, men having sex with men). Syphilis increases the risk of acquiring HIV infection. Those diagnosed with syphilis should therefore, be tested for HIV.</a:t>
            </a:r>
          </a:p>
        </p:txBody>
      </p:sp>
      <p:sp>
        <p:nvSpPr>
          <p:cNvPr id="48133" name="Rectangle 4"/>
          <p:cNvSpPr>
            <a:spLocks noChangeArrowheads="1"/>
          </p:cNvSpPr>
          <p:nvPr/>
        </p:nvSpPr>
        <p:spPr bwMode="auto">
          <a:xfrm>
            <a:off x="969067" y="5621312"/>
            <a:ext cx="5218043" cy="2023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342900" indent="-342900"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r>
              <a:rPr lang="en-US" altLang="en-US">
                <a:solidFill>
                  <a:prstClr val="black"/>
                </a:solidFill>
              </a:rPr>
              <a:t>References:</a:t>
            </a:r>
          </a:p>
          <a:p>
            <a:pPr eaLnBrk="1" hangingPunct="1">
              <a:buFontTx/>
              <a:buAutoNum type="arabicPeriod"/>
            </a:pPr>
            <a:r>
              <a:rPr lang="en-US" altLang="en-US">
                <a:solidFill>
                  <a:prstClr val="black"/>
                </a:solidFill>
              </a:rPr>
              <a:t>Centers for Disease Control and Prevention. </a:t>
            </a:r>
            <a:r>
              <a:rPr lang="en-US" altLang="en-US" i="1">
                <a:solidFill>
                  <a:prstClr val="black"/>
                </a:solidFill>
              </a:rPr>
              <a:t>Syphilis Fact Sheet</a:t>
            </a:r>
            <a:r>
              <a:rPr lang="en-US" altLang="en-US">
                <a:solidFill>
                  <a:prstClr val="black"/>
                </a:solidFill>
              </a:rPr>
              <a:t>. Atlanta, GA: Centers for Disease Control and Prevention, US Dept of Health and Human Services; December 2010. Available at: http://www.cdc.gov/std/syphilis/ syphilis.pdf. Accessed April 4, 2012. </a:t>
            </a:r>
          </a:p>
          <a:p>
            <a:pPr eaLnBrk="1" hangingPunct="1">
              <a:buFontTx/>
              <a:buAutoNum type="arabicPeriod"/>
            </a:pPr>
            <a:r>
              <a:rPr lang="en-US" altLang="en-US">
                <a:solidFill>
                  <a:prstClr val="black"/>
                </a:solidFill>
              </a:rPr>
              <a:t>Centers for Disease Control and Prevention. </a:t>
            </a:r>
            <a:r>
              <a:rPr lang="en-US" altLang="en-US" i="1">
                <a:solidFill>
                  <a:prstClr val="black"/>
                </a:solidFill>
              </a:rPr>
              <a:t>Sexually Transmitted Disease Surveillance 2010. </a:t>
            </a:r>
            <a:r>
              <a:rPr lang="en-US" altLang="en-US">
                <a:solidFill>
                  <a:prstClr val="black"/>
                </a:solidFill>
              </a:rPr>
              <a:t>Atlanta, GA: Centers for Disease Control and Prevention, US Dept of Health and Human Services; November 2011. Available at: http://www.cdc.gov/std/stats10/surv2010.pdf. Accessed April 4, 2012.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7AE1BB80-EDD4-4EDE-9F6B-1B1F02F8DE30}" type="slidenum">
              <a:rPr lang="en-US" altLang="en-US" sz="1200">
                <a:solidFill>
                  <a:prstClr val="black"/>
                </a:solidFill>
                <a:latin typeface="Arial" charset="0"/>
              </a:rPr>
              <a:pPr eaLnBrk="1" hangingPunct="1"/>
              <a:t>16</a:t>
            </a:fld>
            <a:endParaRPr lang="en-US" altLang="en-US" sz="1200">
              <a:solidFill>
                <a:prstClr val="black"/>
              </a:solidFill>
              <a:latin typeface="Arial" charset="0"/>
            </a:endParaRPr>
          </a:p>
        </p:txBody>
      </p:sp>
      <p:sp>
        <p:nvSpPr>
          <p:cNvPr id="49155" name="Rectangle 2"/>
          <p:cNvSpPr>
            <a:spLocks noGrp="1" noRot="1" noChangeAspect="1" noChangeArrowheads="1" noTextEdit="1"/>
          </p:cNvSpPr>
          <p:nvPr>
            <p:ph type="sldImg"/>
          </p:nvPr>
        </p:nvSpPr>
        <p:spPr>
          <a:xfrm>
            <a:off x="1104900" y="674688"/>
            <a:ext cx="4572000" cy="3429000"/>
          </a:xfrm>
          <a:ln/>
        </p:spPr>
      </p:sp>
      <p:sp>
        <p:nvSpPr>
          <p:cNvPr id="49156" name="Rectangle 3"/>
          <p:cNvSpPr>
            <a:spLocks noGrp="1" noChangeArrowheads="1"/>
          </p:cNvSpPr>
          <p:nvPr>
            <p:ph type="body" idx="1"/>
          </p:nvPr>
        </p:nvSpPr>
        <p:spPr>
          <a:xfrm>
            <a:off x="819980" y="4197245"/>
            <a:ext cx="5275505" cy="1873770"/>
          </a:xfrm>
          <a:noFill/>
        </p:spPr>
        <p:txBody>
          <a:bodyPr/>
          <a:lstStyle/>
          <a:p>
            <a:pPr eaLnBrk="1" hangingPunct="1">
              <a:lnSpc>
                <a:spcPct val="90000"/>
              </a:lnSpc>
              <a:spcBef>
                <a:spcPct val="0"/>
              </a:spcBef>
            </a:pPr>
            <a:r>
              <a:rPr lang="en-US" altLang="en-US" sz="900" dirty="0"/>
              <a:t>Since transmission of the disease occurs mainly through skin to skin contact, correct and consistent use of condoms cannot provide complete protection against syphilis. NIH panel on condom effectiveness did not find evidence that condoms reduce the risk of </a:t>
            </a:r>
            <a:r>
              <a:rPr lang="en-US" altLang="en-US" sz="900" dirty="0" smtClean="0"/>
              <a:t>syphilis.</a:t>
            </a:r>
            <a:r>
              <a:rPr lang="en-US" altLang="en-US" sz="900" baseline="30000" dirty="0"/>
              <a:t>3</a:t>
            </a:r>
            <a:r>
              <a:rPr lang="en-US" altLang="en-US" sz="900" dirty="0" smtClean="0"/>
              <a:t> A study published in 2009, reviewed all the available epidemiologic studies assessing condom use effectiveness in preventing the transmission of syphilis</a:t>
            </a:r>
            <a:r>
              <a:rPr lang="en-US" altLang="en-US" sz="900" dirty="0"/>
              <a:t> </a:t>
            </a:r>
            <a:r>
              <a:rPr lang="en-US" altLang="en-US" sz="900" dirty="0" smtClean="0"/>
              <a:t>from 1972 to 2008. The study concluded that all 12 studies reviewed had significant methodological limitations. However, two of the best studies did show a reduction in risk with consistent condom use.</a:t>
            </a:r>
            <a:r>
              <a:rPr lang="en-US" altLang="en-US" sz="900" baseline="30000" dirty="0" smtClean="0"/>
              <a:t>1</a:t>
            </a:r>
            <a:endParaRPr lang="en-US" altLang="en-US" sz="900" baseline="30000" dirty="0"/>
          </a:p>
          <a:p>
            <a:pPr eaLnBrk="1" hangingPunct="1">
              <a:lnSpc>
                <a:spcPct val="90000"/>
              </a:lnSpc>
              <a:spcBef>
                <a:spcPct val="0"/>
              </a:spcBef>
            </a:pPr>
            <a:endParaRPr lang="en-US" altLang="en-US" sz="900" dirty="0"/>
          </a:p>
          <a:p>
            <a:pPr eaLnBrk="1" hangingPunct="1">
              <a:lnSpc>
                <a:spcPct val="90000"/>
              </a:lnSpc>
              <a:spcBef>
                <a:spcPct val="0"/>
              </a:spcBef>
            </a:pPr>
            <a:r>
              <a:rPr lang="en-US" altLang="en-US" sz="900" dirty="0"/>
              <a:t>All pregnant females are routinely screened for syphilis during pregnancy. Since syphilis can be passed on to the baby, treatment is recommended for infants born to infected </a:t>
            </a:r>
            <a:r>
              <a:rPr lang="en-US" altLang="en-US" sz="900" dirty="0" smtClean="0"/>
              <a:t>mothers.</a:t>
            </a:r>
            <a:r>
              <a:rPr lang="en-US" altLang="en-US" sz="900" baseline="30000" dirty="0"/>
              <a:t>2</a:t>
            </a:r>
            <a:r>
              <a:rPr lang="en-US" altLang="en-US" sz="900" dirty="0" smtClean="0"/>
              <a:t> </a:t>
            </a:r>
            <a:endParaRPr lang="en-US" altLang="en-US" sz="900" dirty="0"/>
          </a:p>
          <a:p>
            <a:pPr eaLnBrk="1" hangingPunct="1">
              <a:lnSpc>
                <a:spcPct val="90000"/>
              </a:lnSpc>
            </a:pPr>
            <a:r>
              <a:rPr lang="en-US" altLang="en-US" sz="900" dirty="0"/>
              <a:t>If early syphilis remains untreated in pregnant women, it could result in fetal death in up to 40% of cases and, if acquired during the 4 years before pregnancy, can lead to infection of the fetus in 80% of </a:t>
            </a:r>
            <a:r>
              <a:rPr lang="en-US" altLang="en-US" sz="900" dirty="0" smtClean="0"/>
              <a:t>cases.</a:t>
            </a:r>
            <a:r>
              <a:rPr lang="en-US" altLang="en-US" sz="900" baseline="30000" dirty="0"/>
              <a:t>2</a:t>
            </a:r>
          </a:p>
          <a:p>
            <a:pPr eaLnBrk="1" hangingPunct="1">
              <a:lnSpc>
                <a:spcPct val="90000"/>
              </a:lnSpc>
              <a:spcBef>
                <a:spcPct val="0"/>
              </a:spcBef>
            </a:pPr>
            <a:endParaRPr lang="en-US" altLang="en-US" sz="900" dirty="0"/>
          </a:p>
          <a:p>
            <a:pPr eaLnBrk="1" hangingPunct="1">
              <a:lnSpc>
                <a:spcPct val="90000"/>
              </a:lnSpc>
              <a:spcBef>
                <a:spcPct val="0"/>
              </a:spcBef>
            </a:pPr>
            <a:r>
              <a:rPr lang="en-US" altLang="en-US" sz="900" dirty="0"/>
              <a:t>During </a:t>
            </a:r>
            <a:r>
              <a:rPr lang="en-US" altLang="en-US" sz="900" dirty="0" smtClean="0"/>
              <a:t>2008 -2012, rates of congenital syphilis declined. However, in 2013, the rate of congenital syphilis increased from 8.4 per 100,000 live births to 8.7cases.</a:t>
            </a:r>
            <a:r>
              <a:rPr lang="en-US" altLang="en-US" sz="900" baseline="30000" dirty="0" smtClean="0"/>
              <a:t>4</a:t>
            </a:r>
            <a:endParaRPr lang="en-US" altLang="en-US" sz="900" baseline="30000" dirty="0"/>
          </a:p>
        </p:txBody>
      </p:sp>
      <p:sp>
        <p:nvSpPr>
          <p:cNvPr id="49157" name="Rectangle 4"/>
          <p:cNvSpPr>
            <a:spLocks noChangeArrowheads="1"/>
          </p:cNvSpPr>
          <p:nvPr/>
        </p:nvSpPr>
        <p:spPr bwMode="auto">
          <a:xfrm>
            <a:off x="819978" y="6071016"/>
            <a:ext cx="5441674" cy="284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342900" indent="-342900"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lnSpc>
                <a:spcPct val="90000"/>
              </a:lnSpc>
            </a:pPr>
            <a:r>
              <a:rPr lang="en-US" altLang="en-US" sz="1000" dirty="0">
                <a:solidFill>
                  <a:prstClr val="black"/>
                </a:solidFill>
              </a:rPr>
              <a:t>References:</a:t>
            </a:r>
          </a:p>
          <a:p>
            <a:pPr eaLnBrk="1" hangingPunct="1">
              <a:lnSpc>
                <a:spcPct val="90000"/>
              </a:lnSpc>
              <a:buFontTx/>
              <a:buAutoNum type="arabicPeriod"/>
            </a:pPr>
            <a:r>
              <a:rPr lang="en-US" altLang="en-US" sz="1000" dirty="0" smtClean="0">
                <a:solidFill>
                  <a:prstClr val="black"/>
                </a:solidFill>
              </a:rPr>
              <a:t>Koss C.A., Dunne E.F., Warner Lee, “A Systematic Review of Epidemiologic Studies Assessing Condom Use and Risk of Syphilis,” </a:t>
            </a:r>
            <a:r>
              <a:rPr lang="en-US" altLang="en-US" sz="1000" i="1" dirty="0" smtClean="0">
                <a:solidFill>
                  <a:prstClr val="black"/>
                </a:solidFill>
              </a:rPr>
              <a:t>Sexually Transmitted Diseases, July 2009 Vol. 36, No. 7 pp401 – 405.</a:t>
            </a:r>
            <a:endParaRPr lang="en-US" altLang="en-US" sz="1000" dirty="0">
              <a:solidFill>
                <a:prstClr val="black"/>
              </a:solidFill>
            </a:endParaRPr>
          </a:p>
          <a:p>
            <a:pPr eaLnBrk="1" hangingPunct="1">
              <a:lnSpc>
                <a:spcPct val="90000"/>
              </a:lnSpc>
              <a:buFontTx/>
              <a:buAutoNum type="arabicPeriod"/>
            </a:pPr>
            <a:r>
              <a:rPr lang="en-US" altLang="en-US" sz="1000" dirty="0" smtClean="0">
                <a:solidFill>
                  <a:prstClr val="black"/>
                </a:solidFill>
              </a:rPr>
              <a:t>Centers </a:t>
            </a:r>
            <a:r>
              <a:rPr lang="en-US" altLang="en-US" sz="1000" dirty="0">
                <a:solidFill>
                  <a:prstClr val="black"/>
                </a:solidFill>
              </a:rPr>
              <a:t>for Disease Control and Prevention. Sexually transmitted diseases treatment guidelines 2010. </a:t>
            </a:r>
            <a:r>
              <a:rPr lang="en-US" altLang="en-US" sz="1000" i="1" dirty="0">
                <a:solidFill>
                  <a:prstClr val="black"/>
                </a:solidFill>
              </a:rPr>
              <a:t>MMWR </a:t>
            </a:r>
            <a:r>
              <a:rPr lang="en-US" altLang="en-US" sz="1000" i="1" dirty="0" err="1">
                <a:solidFill>
                  <a:prstClr val="black"/>
                </a:solidFill>
              </a:rPr>
              <a:t>Recomm</a:t>
            </a:r>
            <a:r>
              <a:rPr lang="en-US" altLang="en-US" sz="1000" i="1" dirty="0">
                <a:solidFill>
                  <a:prstClr val="black"/>
                </a:solidFill>
              </a:rPr>
              <a:t> Rep</a:t>
            </a:r>
            <a:r>
              <a:rPr lang="en-US" altLang="en-US" sz="1000" dirty="0">
                <a:solidFill>
                  <a:prstClr val="black"/>
                </a:solidFill>
              </a:rPr>
              <a:t>. 2010;59(RR-12). Available </a:t>
            </a:r>
            <a:r>
              <a:rPr lang="en-US" altLang="en-US" sz="1000" dirty="0" err="1">
                <a:solidFill>
                  <a:prstClr val="black"/>
                </a:solidFill>
              </a:rPr>
              <a:t>at:http</a:t>
            </a:r>
            <a:r>
              <a:rPr lang="en-US" altLang="en-US" sz="1000" dirty="0">
                <a:solidFill>
                  <a:prstClr val="black"/>
                </a:solidFill>
              </a:rPr>
              <a:t>://www.cdc.gov/std/treatment/2010/STD-Treatment-2010-RR5912.pdf  Accessed April 4, </a:t>
            </a:r>
            <a:r>
              <a:rPr lang="en-US" altLang="en-US" sz="1000" dirty="0" smtClean="0">
                <a:solidFill>
                  <a:prstClr val="black"/>
                </a:solidFill>
              </a:rPr>
              <a:t>2012.</a:t>
            </a:r>
          </a:p>
          <a:p>
            <a:pPr eaLnBrk="1" hangingPunct="1">
              <a:lnSpc>
                <a:spcPct val="90000"/>
              </a:lnSpc>
              <a:buFontTx/>
              <a:buAutoNum type="arabicPeriod"/>
            </a:pPr>
            <a:r>
              <a:rPr lang="en-US" altLang="en-US" sz="1000" dirty="0" smtClean="0">
                <a:solidFill>
                  <a:prstClr val="black"/>
                </a:solidFill>
              </a:rPr>
              <a:t>National </a:t>
            </a:r>
            <a:r>
              <a:rPr lang="en-US" altLang="en-US" sz="1000" dirty="0">
                <a:solidFill>
                  <a:prstClr val="black"/>
                </a:solidFill>
              </a:rPr>
              <a:t>Institutes of Health. </a:t>
            </a:r>
            <a:r>
              <a:rPr lang="en-US" altLang="en-US" sz="1000" i="1" dirty="0">
                <a:solidFill>
                  <a:prstClr val="black"/>
                </a:solidFill>
              </a:rPr>
              <a:t>Workshop Summary: Scientific Evidence on Condom Effectiveness for Sexually Transmitted Disease Prevention</a:t>
            </a:r>
            <a:r>
              <a:rPr lang="en-US" altLang="en-US" sz="1000" dirty="0">
                <a:solidFill>
                  <a:prstClr val="black"/>
                </a:solidFill>
              </a:rPr>
              <a:t>. Bethesda, MD: National Institutes of Health, US </a:t>
            </a:r>
            <a:r>
              <a:rPr lang="en-US" altLang="en-US" sz="1000" dirty="0" err="1">
                <a:solidFill>
                  <a:prstClr val="black"/>
                </a:solidFill>
              </a:rPr>
              <a:t>Dept</a:t>
            </a:r>
            <a:r>
              <a:rPr lang="en-US" altLang="en-US" sz="1000" dirty="0">
                <a:solidFill>
                  <a:prstClr val="black"/>
                </a:solidFill>
              </a:rPr>
              <a:t> of Health and Human Services; 2001. Available </a:t>
            </a:r>
            <a:r>
              <a:rPr lang="en-US" altLang="en-US" sz="1000" dirty="0" err="1">
                <a:solidFill>
                  <a:prstClr val="black"/>
                </a:solidFill>
              </a:rPr>
              <a:t>at:http</a:t>
            </a:r>
            <a:r>
              <a:rPr lang="en-US" altLang="en-US" sz="1000" dirty="0">
                <a:solidFill>
                  <a:prstClr val="black"/>
                </a:solidFill>
              </a:rPr>
              <a:t>://www.niaid.nih.gov/about/organization/dmid/documents/condomreport.pdf. Accessed April 4, 2012. </a:t>
            </a:r>
          </a:p>
          <a:p>
            <a:pPr eaLnBrk="1" hangingPunct="1">
              <a:lnSpc>
                <a:spcPct val="90000"/>
              </a:lnSpc>
              <a:buFontTx/>
              <a:buAutoNum type="arabicPeriod"/>
            </a:pPr>
            <a:r>
              <a:rPr lang="en-US" altLang="en-US" sz="1000" dirty="0" smtClean="0">
                <a:solidFill>
                  <a:prstClr val="black"/>
                </a:solidFill>
              </a:rPr>
              <a:t>Center for Disease Control and Prevention. “Sexually Transmitted Disease Surveillance 2013,’ </a:t>
            </a:r>
            <a:r>
              <a:rPr lang="en-US" altLang="en-US" sz="1000" dirty="0" err="1" smtClean="0">
                <a:solidFill>
                  <a:prstClr val="black"/>
                </a:solidFill>
              </a:rPr>
              <a:t>Atlant</a:t>
            </a:r>
            <a:r>
              <a:rPr lang="en-US" altLang="en-US" sz="1000" dirty="0" smtClean="0">
                <a:solidFill>
                  <a:prstClr val="black"/>
                </a:solidFill>
              </a:rPr>
              <a:t>: U.S. Department of Health and Human Services; 2014.</a:t>
            </a:r>
            <a:endParaRPr lang="en-US" altLang="en-US" sz="1000"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9C3B445F-144D-41FC-B333-8C26293F2311}" type="slidenum">
              <a:rPr lang="en-US" altLang="en-US" sz="1200">
                <a:solidFill>
                  <a:prstClr val="black"/>
                </a:solidFill>
                <a:latin typeface="Arial" charset="0"/>
              </a:rPr>
              <a:pPr eaLnBrk="1" hangingPunct="1"/>
              <a:t>17</a:t>
            </a:fld>
            <a:endParaRPr lang="en-US" altLang="en-US" sz="1200">
              <a:solidFill>
                <a:prstClr val="black"/>
              </a:solidFill>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3158" y="4344026"/>
            <a:ext cx="5027026" cy="1502139"/>
          </a:xfrm>
          <a:noFill/>
        </p:spPr>
        <p:txBody>
          <a:bodyPr/>
          <a:lstStyle/>
          <a:p>
            <a:pPr eaLnBrk="1" hangingPunct="1">
              <a:spcBef>
                <a:spcPct val="0"/>
              </a:spcBef>
            </a:pPr>
            <a:r>
              <a:rPr lang="en-US" altLang="en-US" smtClean="0"/>
              <a:t>Abstinence from sexual activity outside of a life-long monogamous relationship is the only practical way to prevent this disease. Faithfulness within marriage is the only certain way for an active person to avoid syphilis. In the field of public health, avoiding the risk of infection is termed primary prevention.</a:t>
            </a:r>
          </a:p>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A30011F9-13D3-40C5-BF2C-E2B3FA906E3E}" type="slidenum">
              <a:rPr lang="en-US" altLang="en-US" sz="1200">
                <a:solidFill>
                  <a:prstClr val="black"/>
                </a:solidFill>
                <a:latin typeface="Arial" charset="0"/>
              </a:rPr>
              <a:pPr eaLnBrk="1" hangingPunct="1"/>
              <a:t>2</a:t>
            </a:fld>
            <a:endParaRPr lang="en-US" altLang="en-US" sz="1200">
              <a:solidFill>
                <a:prstClr val="black"/>
              </a:solidFill>
              <a:latin typeface="Arial" charset="0"/>
            </a:endParaRPr>
          </a:p>
        </p:txBody>
      </p:sp>
      <p:sp>
        <p:nvSpPr>
          <p:cNvPr id="33795" name="Rectangle 2"/>
          <p:cNvSpPr>
            <a:spLocks noGrp="1" noRot="1" noChangeAspect="1" noChangeArrowheads="1" noTextEdit="1"/>
          </p:cNvSpPr>
          <p:nvPr>
            <p:ph type="sldImg"/>
          </p:nvPr>
        </p:nvSpPr>
        <p:spPr>
          <a:xfrm>
            <a:off x="1143000" y="685800"/>
            <a:ext cx="4572000" cy="3429000"/>
          </a:xfrm>
          <a:ln/>
        </p:spPr>
      </p:sp>
      <p:sp>
        <p:nvSpPr>
          <p:cNvPr id="33796" name="Rectangle 3"/>
          <p:cNvSpPr>
            <a:spLocks noGrp="1" noChangeArrowheads="1"/>
          </p:cNvSpPr>
          <p:nvPr>
            <p:ph type="body" idx="1"/>
          </p:nvPr>
        </p:nvSpPr>
        <p:spPr>
          <a:xfrm>
            <a:off x="913158" y="4344026"/>
            <a:ext cx="5423038" cy="3300959"/>
          </a:xfrm>
          <a:noFill/>
        </p:spPr>
        <p:txBody>
          <a:bodyPr/>
          <a:lstStyle/>
          <a:p>
            <a:pPr eaLnBrk="1" hangingPunct="1">
              <a:spcBef>
                <a:spcPct val="0"/>
              </a:spcBef>
            </a:pPr>
            <a:r>
              <a:rPr lang="en-US" altLang="en-US" smtClean="0"/>
              <a:t>Syphilis is a bacterial infection caused by </a:t>
            </a:r>
            <a:r>
              <a:rPr lang="en-US" altLang="en-US" i="1" smtClean="0"/>
              <a:t>Treponema pallidum</a:t>
            </a:r>
            <a:r>
              <a:rPr lang="en-US" altLang="en-US" smtClean="0"/>
              <a:t> – a spiral organism identified by its motility under a microscope. The incubation period for the infection (ie, time from initial exposure to development of infection) varies from 10 to 90 days, with an average of about 3 weeks. </a:t>
            </a:r>
          </a:p>
          <a:p>
            <a:pPr eaLnBrk="1" hangingPunct="1">
              <a:spcBef>
                <a:spcPct val="0"/>
              </a:spcBef>
            </a:pPr>
            <a:endParaRPr lang="en-US" altLang="en-US" smtClean="0"/>
          </a:p>
          <a:p>
            <a:pPr eaLnBrk="1" hangingPunct="1">
              <a:spcBef>
                <a:spcPct val="0"/>
              </a:spcBef>
            </a:pPr>
            <a:r>
              <a:rPr lang="en-US" altLang="en-US" smtClean="0"/>
              <a:t>Syphilis is diagnosed based on darkfield examination and direct fluorescent antibody tests of fluid from lesion. The serologic tests used for syphilis are RPR (rapid plasma reagin), VDRL (Venereal Disease Research Laboratory), and some other tests. Usually more than one serologic tests is used to confirm a diagnosis.</a:t>
            </a:r>
            <a:r>
              <a:rPr lang="en-US" altLang="en-US" baseline="30000" smtClean="0"/>
              <a:t>1 </a:t>
            </a:r>
            <a:endParaRPr lang="en-US" altLang="en-US" smtClean="0"/>
          </a:p>
          <a:p>
            <a:pPr eaLnBrk="1" hangingPunct="1">
              <a:spcBef>
                <a:spcPct val="0"/>
              </a:spcBef>
            </a:pPr>
            <a:endParaRPr lang="en-US" altLang="en-US" smtClean="0"/>
          </a:p>
          <a:p>
            <a:pPr eaLnBrk="1" hangingPunct="1">
              <a:spcBef>
                <a:spcPct val="0"/>
              </a:spcBef>
            </a:pPr>
            <a:r>
              <a:rPr lang="en-US" altLang="en-US" smtClean="0"/>
              <a:t>There are two classes of tests </a:t>
            </a:r>
          </a:p>
          <a:p>
            <a:pPr eaLnBrk="1" hangingPunct="1">
              <a:spcBef>
                <a:spcPct val="0"/>
              </a:spcBef>
            </a:pPr>
            <a:r>
              <a:rPr lang="en-US" altLang="en-US" smtClean="0"/>
              <a:t>1. Nontreponemal tests (e.g., VDRL and RPR) and </a:t>
            </a:r>
          </a:p>
          <a:p>
            <a:pPr eaLnBrk="1" hangingPunct="1">
              <a:spcBef>
                <a:spcPct val="0"/>
              </a:spcBef>
            </a:pPr>
            <a:r>
              <a:rPr lang="en-US" altLang="en-US" smtClean="0"/>
              <a:t>2. Treponemal tests (e.g., fluorescent treponemal antibody absorbed [FTA-ABS] tests, the </a:t>
            </a:r>
            <a:r>
              <a:rPr lang="en-US" altLang="en-US" i="1" smtClean="0"/>
              <a:t>T. pallidum </a:t>
            </a:r>
            <a:r>
              <a:rPr lang="en-US" altLang="en-US" smtClean="0"/>
              <a:t>passive particle agglutination [TP-PA] assay, various Enzyme Immunosorbent Assays (EIAs), and chemiluminescence immunoassays) </a:t>
            </a:r>
          </a:p>
          <a:p>
            <a:pPr eaLnBrk="1" hangingPunct="1">
              <a:spcBef>
                <a:spcPct val="0"/>
              </a:spcBef>
            </a:pPr>
            <a:endParaRPr lang="en-US" altLang="en-US" baseline="30000" smtClean="0"/>
          </a:p>
          <a:p>
            <a:pPr eaLnBrk="1" hangingPunct="1">
              <a:spcBef>
                <a:spcPct val="0"/>
              </a:spcBef>
            </a:pPr>
            <a:r>
              <a:rPr lang="en-US" altLang="en-US" smtClean="0"/>
              <a:t>Due to limitations in the various tests, use of a single test for diagnosis is insufficient. </a:t>
            </a:r>
          </a:p>
        </p:txBody>
      </p:sp>
      <p:sp>
        <p:nvSpPr>
          <p:cNvPr id="33797" name="Rectangle 4"/>
          <p:cNvSpPr>
            <a:spLocks noChangeArrowheads="1"/>
          </p:cNvSpPr>
          <p:nvPr/>
        </p:nvSpPr>
        <p:spPr bwMode="auto">
          <a:xfrm>
            <a:off x="596350" y="7869836"/>
            <a:ext cx="5888935" cy="899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342900" indent="-342900"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r>
              <a:rPr lang="en-US" altLang="en-US" dirty="0">
                <a:solidFill>
                  <a:prstClr val="black"/>
                </a:solidFill>
              </a:rPr>
              <a:t>References:</a:t>
            </a:r>
          </a:p>
          <a:p>
            <a:pPr eaLnBrk="1" hangingPunct="1">
              <a:buFontTx/>
              <a:buAutoNum type="arabicPeriod"/>
            </a:pPr>
            <a:r>
              <a:rPr lang="en-US" altLang="en-US" dirty="0">
                <a:solidFill>
                  <a:prstClr val="black"/>
                </a:solidFill>
              </a:rPr>
              <a:t>Centers for Disease Control and Prevention. Sexually transmitted diseases treatment guidelines 2014. </a:t>
            </a:r>
            <a:r>
              <a:rPr lang="en-US" altLang="en-US" dirty="0">
                <a:solidFill>
                  <a:prstClr val="black"/>
                </a:solidFill>
                <a:hlinkClick r:id="rId3"/>
              </a:rPr>
              <a:t>http://</a:t>
            </a:r>
            <a:r>
              <a:rPr lang="en-US" altLang="en-US" dirty="0" smtClean="0">
                <a:solidFill>
                  <a:prstClr val="black"/>
                </a:solidFill>
                <a:hlinkClick r:id="rId3"/>
              </a:rPr>
              <a:t>www.cdc.gov/std/treatment/2014/2014-std-guidelines-peer-reviewers-08-20-2014.pdf</a:t>
            </a:r>
            <a:r>
              <a:rPr lang="en-US" altLang="en-US" dirty="0" smtClean="0">
                <a:solidFill>
                  <a:prstClr val="black"/>
                </a:solidFill>
              </a:rPr>
              <a:t>  retrieved April 2015</a:t>
            </a:r>
            <a:endParaRPr lang="en-US" alt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53CD0B1E-E2C6-465F-BE6D-00B1B67A524F}" type="slidenum">
              <a:rPr lang="en-US" altLang="en-US" sz="1200">
                <a:solidFill>
                  <a:prstClr val="black"/>
                </a:solidFill>
                <a:latin typeface="Arial" charset="0"/>
              </a:rPr>
              <a:pPr eaLnBrk="1" hangingPunct="1"/>
              <a:t>3</a:t>
            </a:fld>
            <a:endParaRPr lang="en-US" altLang="en-US" sz="1200">
              <a:solidFill>
                <a:prstClr val="black"/>
              </a:solidFill>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3158" y="4344025"/>
            <a:ext cx="5027026" cy="4114488"/>
          </a:xfrm>
          <a:noFill/>
        </p:spPr>
        <p:txBody>
          <a:bodyPr/>
          <a:lstStyle/>
          <a:p>
            <a:pPr eaLnBrk="1" hangingPunct="1">
              <a:spcBef>
                <a:spcPct val="0"/>
              </a:spcBef>
            </a:pPr>
            <a:r>
              <a:rPr lang="en-US" altLang="en-US" smtClean="0"/>
              <a:t>Syphilis is a systemic disease that can affect various systems in the body and can last a lifetime. The disease progresses through 4 distinct phases: primary, secondary, latent, and tertiary. Not all infections go through all 4 stages.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664C238E-63B4-446A-A2BF-D70749306FD5}" type="slidenum">
              <a:rPr lang="en-US" altLang="en-US" sz="1200">
                <a:solidFill>
                  <a:prstClr val="black"/>
                </a:solidFill>
                <a:latin typeface="Arial" charset="0"/>
              </a:rPr>
              <a:pPr eaLnBrk="1" hangingPunct="1"/>
              <a:t>4</a:t>
            </a:fld>
            <a:endParaRPr lang="en-US" altLang="en-US" sz="1200">
              <a:solidFill>
                <a:prstClr val="black"/>
              </a:solidFill>
              <a:latin typeface="Arial" charset="0"/>
            </a:endParaRPr>
          </a:p>
        </p:txBody>
      </p:sp>
      <p:sp>
        <p:nvSpPr>
          <p:cNvPr id="34819" name="Rectangle 2"/>
          <p:cNvSpPr>
            <a:spLocks noGrp="1" noRot="1" noChangeAspect="1" noChangeArrowheads="1" noTextEdit="1"/>
          </p:cNvSpPr>
          <p:nvPr>
            <p:ph type="sldImg"/>
          </p:nvPr>
        </p:nvSpPr>
        <p:spPr>
          <a:xfrm>
            <a:off x="1143000" y="685800"/>
            <a:ext cx="4572000" cy="3429000"/>
          </a:xfrm>
          <a:ln/>
        </p:spPr>
      </p:sp>
      <p:sp>
        <p:nvSpPr>
          <p:cNvPr id="34820" name="Rectangle 3"/>
          <p:cNvSpPr>
            <a:spLocks noGrp="1" noChangeArrowheads="1"/>
          </p:cNvSpPr>
          <p:nvPr>
            <p:ph type="body" idx="1"/>
          </p:nvPr>
        </p:nvSpPr>
        <p:spPr>
          <a:xfrm>
            <a:off x="913158" y="4197246"/>
            <a:ext cx="5030132" cy="2173575"/>
          </a:xfrm>
          <a:noFill/>
        </p:spPr>
        <p:txBody>
          <a:bodyPr/>
          <a:lstStyle/>
          <a:p>
            <a:pPr eaLnBrk="1" hangingPunct="1">
              <a:spcBef>
                <a:spcPct val="0"/>
              </a:spcBef>
            </a:pPr>
            <a:r>
              <a:rPr lang="en-US" altLang="en-US" dirty="0" smtClean="0"/>
              <a:t>Syphilis is also classified as an ulcerative STI because the infection causes sores or open lesions mainly on external genitals, anus, vagina, or lips. The infection is passed when a </a:t>
            </a:r>
            <a:r>
              <a:rPr lang="en-US" altLang="en-US" dirty="0" err="1" smtClean="0"/>
              <a:t>noninfected</a:t>
            </a:r>
            <a:r>
              <a:rPr lang="en-US" altLang="en-US" dirty="0" smtClean="0"/>
              <a:t> person comes into contact with a lesion, usually during sexual activity such as vaginal, anal, or oral sex. Once the bacteria enter the skin -- usually through minute cuts or abrasions – the bacteria multiply locally and then spread to lymph nodes. The risk of getting infected over a certain period of time through sexual transmission from an infected to an uninfected person is roughly 30%-60%.</a:t>
            </a:r>
            <a:r>
              <a:rPr lang="en-US" altLang="en-US" baseline="30000" dirty="0" smtClean="0"/>
              <a:t>1</a:t>
            </a:r>
          </a:p>
          <a:p>
            <a:pPr eaLnBrk="1" hangingPunct="1">
              <a:spcBef>
                <a:spcPct val="0"/>
              </a:spcBef>
            </a:pPr>
            <a:r>
              <a:rPr lang="en-US" altLang="en-US" dirty="0" smtClean="0"/>
              <a:t> </a:t>
            </a:r>
          </a:p>
          <a:p>
            <a:pPr eaLnBrk="1" hangingPunct="1">
              <a:spcBef>
                <a:spcPct val="0"/>
              </a:spcBef>
            </a:pPr>
            <a:r>
              <a:rPr lang="en-US" altLang="en-US" dirty="0" smtClean="0"/>
              <a:t>Pregnant females can pass it to their babies through the placenta. Such transmission can result in stillbirth or severe deformities in the newborn.</a:t>
            </a:r>
            <a:r>
              <a:rPr lang="en-US" altLang="en-US" baseline="30000" dirty="0" smtClean="0"/>
              <a:t>2</a:t>
            </a:r>
            <a:endParaRPr lang="en-US" altLang="en-US" dirty="0" smtClean="0"/>
          </a:p>
          <a:p>
            <a:pPr eaLnBrk="1" hangingPunct="1">
              <a:spcBef>
                <a:spcPct val="0"/>
              </a:spcBef>
            </a:pPr>
            <a:endParaRPr lang="en-US" altLang="en-US" dirty="0" smtClean="0"/>
          </a:p>
        </p:txBody>
      </p:sp>
      <p:sp>
        <p:nvSpPr>
          <p:cNvPr id="34821" name="Rectangle 4"/>
          <p:cNvSpPr>
            <a:spLocks noChangeArrowheads="1"/>
          </p:cNvSpPr>
          <p:nvPr/>
        </p:nvSpPr>
        <p:spPr bwMode="auto">
          <a:xfrm>
            <a:off x="914712" y="6670623"/>
            <a:ext cx="5027025" cy="119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230188" indent="-230188"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r>
              <a:rPr lang="en-US" altLang="en-US" dirty="0">
                <a:solidFill>
                  <a:prstClr val="black"/>
                </a:solidFill>
              </a:rPr>
              <a:t>References:</a:t>
            </a:r>
          </a:p>
          <a:p>
            <a:pPr eaLnBrk="1" hangingPunct="1">
              <a:buFontTx/>
              <a:buAutoNum type="arabicPeriod"/>
            </a:pPr>
            <a:r>
              <a:rPr lang="en-US" altLang="en-US" dirty="0" err="1">
                <a:solidFill>
                  <a:prstClr val="black"/>
                </a:solidFill>
              </a:rPr>
              <a:t>Augenbraun</a:t>
            </a:r>
            <a:r>
              <a:rPr lang="en-US" altLang="en-US" dirty="0">
                <a:solidFill>
                  <a:prstClr val="black"/>
                </a:solidFill>
              </a:rPr>
              <a:t> M. Syphilis and the </a:t>
            </a:r>
            <a:r>
              <a:rPr lang="en-US" altLang="en-US" dirty="0" err="1">
                <a:solidFill>
                  <a:prstClr val="black"/>
                </a:solidFill>
              </a:rPr>
              <a:t>nonvenereal</a:t>
            </a:r>
            <a:r>
              <a:rPr lang="en-US" altLang="en-US" dirty="0">
                <a:solidFill>
                  <a:prstClr val="black"/>
                </a:solidFill>
              </a:rPr>
              <a:t> </a:t>
            </a:r>
            <a:r>
              <a:rPr lang="en-US" altLang="en-US" dirty="0" err="1">
                <a:solidFill>
                  <a:prstClr val="black"/>
                </a:solidFill>
              </a:rPr>
              <a:t>treponematoses</a:t>
            </a:r>
            <a:r>
              <a:rPr lang="en-US" altLang="en-US" dirty="0">
                <a:solidFill>
                  <a:prstClr val="black"/>
                </a:solidFill>
              </a:rPr>
              <a:t>. In: Dale DC, ed. </a:t>
            </a:r>
            <a:r>
              <a:rPr lang="en-US" altLang="en-US" i="1" dirty="0">
                <a:solidFill>
                  <a:prstClr val="black"/>
                </a:solidFill>
              </a:rPr>
              <a:t>Infectious Diseases: The Clinician’s Guide to Diagnosis, Treatment, and Prevention</a:t>
            </a:r>
            <a:r>
              <a:rPr lang="en-US" altLang="en-US" dirty="0">
                <a:solidFill>
                  <a:prstClr val="black"/>
                </a:solidFill>
              </a:rPr>
              <a:t>. New York, NY: WebMD; 2003:416-435.</a:t>
            </a:r>
          </a:p>
          <a:p>
            <a:pPr eaLnBrk="1" hangingPunct="1">
              <a:buFontTx/>
              <a:buAutoNum type="arabicPeriod"/>
            </a:pPr>
            <a:r>
              <a:rPr lang="en-US" altLang="en-US" dirty="0" err="1">
                <a:solidFill>
                  <a:prstClr val="black"/>
                </a:solidFill>
              </a:rPr>
              <a:t>Shafii</a:t>
            </a:r>
            <a:r>
              <a:rPr lang="en-US" altLang="en-US" dirty="0">
                <a:solidFill>
                  <a:prstClr val="black"/>
                </a:solidFill>
              </a:rPr>
              <a:t> T, </a:t>
            </a:r>
            <a:r>
              <a:rPr lang="en-US" altLang="en-US" dirty="0" err="1">
                <a:solidFill>
                  <a:prstClr val="black"/>
                </a:solidFill>
              </a:rPr>
              <a:t>Radolf</a:t>
            </a:r>
            <a:r>
              <a:rPr lang="en-US" altLang="en-US" dirty="0">
                <a:solidFill>
                  <a:prstClr val="black"/>
                </a:solidFill>
              </a:rPr>
              <a:t> JD, Sanchez PJ, Schulz KF, Murphy FK. Congenital syphilis. In: Holmes KK, et al, eds. </a:t>
            </a:r>
            <a:r>
              <a:rPr lang="en-US" altLang="en-US" i="1" dirty="0">
                <a:solidFill>
                  <a:prstClr val="black"/>
                </a:solidFill>
              </a:rPr>
              <a:t>Sexually Transmitted Diseases</a:t>
            </a:r>
            <a:r>
              <a:rPr lang="en-US" altLang="en-US" dirty="0">
                <a:solidFill>
                  <a:prstClr val="black"/>
                </a:solidFill>
              </a:rPr>
              <a:t>. 4th ed. New York, NY: McGraw Hill; 2008:1577-1612.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8517AC7D-0DF0-42EB-AC8C-55A37C1A4951}" type="slidenum">
              <a:rPr lang="en-US" altLang="en-US" sz="1200">
                <a:solidFill>
                  <a:prstClr val="black"/>
                </a:solidFill>
                <a:latin typeface="Arial" charset="0"/>
              </a:rPr>
              <a:pPr eaLnBrk="1" hangingPunct="1"/>
              <a:t>5</a:t>
            </a:fld>
            <a:endParaRPr lang="en-US" altLang="en-US" sz="1200">
              <a:solidFill>
                <a:prstClr val="black"/>
              </a:solidFill>
              <a:latin typeface="Arial" charset="0"/>
            </a:endParaRPr>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xfrm>
            <a:off x="913158" y="4344024"/>
            <a:ext cx="5027026" cy="1980576"/>
          </a:xfrm>
          <a:noFill/>
        </p:spPr>
        <p:txBody>
          <a:bodyPr/>
          <a:lstStyle/>
          <a:p>
            <a:pPr eaLnBrk="1" hangingPunct="1">
              <a:spcBef>
                <a:spcPct val="0"/>
              </a:spcBef>
            </a:pPr>
            <a:endParaRPr lang="en-US" altLang="en-US" dirty="0" smtClean="0"/>
          </a:p>
          <a:p>
            <a:pPr eaLnBrk="1" hangingPunct="1">
              <a:spcBef>
                <a:spcPct val="0"/>
              </a:spcBef>
            </a:pPr>
            <a:r>
              <a:rPr lang="en-US" altLang="en-US" dirty="0" smtClean="0"/>
              <a:t>Historians are still debating the source of syphilis in the Americas, but it is widely believed that it was brought by Christopher Columbus.</a:t>
            </a:r>
            <a:r>
              <a:rPr lang="en-US" altLang="en-US" baseline="30000" dirty="0" smtClean="0"/>
              <a:t>1</a:t>
            </a:r>
          </a:p>
          <a:p>
            <a:pPr eaLnBrk="1" hangingPunct="1">
              <a:spcBef>
                <a:spcPct val="0"/>
              </a:spcBef>
            </a:pPr>
            <a:endParaRPr lang="en-US" altLang="en-US" dirty="0"/>
          </a:p>
          <a:p>
            <a:pPr eaLnBrk="1" hangingPunct="1">
              <a:spcBef>
                <a:spcPct val="0"/>
              </a:spcBef>
            </a:pPr>
            <a:r>
              <a:rPr lang="en-US" altLang="en-US" dirty="0" smtClean="0"/>
              <a:t>Although the rate of P&amp;S syphilis in the U.S. declined sharply  in the 1990s, the rate began to increase annually from 2001-2009, decreased slightly in 2010 and remained stable in 2011.</a:t>
            </a:r>
            <a:r>
              <a:rPr lang="en-US" altLang="en-US" baseline="30000" dirty="0" smtClean="0"/>
              <a:t>2</a:t>
            </a:r>
          </a:p>
          <a:p>
            <a:pPr eaLnBrk="1" hangingPunct="1">
              <a:spcBef>
                <a:spcPct val="0"/>
              </a:spcBef>
            </a:pPr>
            <a:r>
              <a:rPr lang="en-US" altLang="en-US" baseline="30000" dirty="0"/>
              <a:t> </a:t>
            </a:r>
            <a:endParaRPr lang="en-US" altLang="en-US" dirty="0" smtClean="0"/>
          </a:p>
          <a:p>
            <a:pPr eaLnBrk="1" hangingPunct="1">
              <a:spcBef>
                <a:spcPct val="0"/>
              </a:spcBef>
            </a:pPr>
            <a:endParaRPr lang="en-US" altLang="en-US" dirty="0"/>
          </a:p>
          <a:p>
            <a:pPr eaLnBrk="1" hangingPunct="1">
              <a:spcBef>
                <a:spcPct val="0"/>
              </a:spcBef>
            </a:pPr>
            <a:endParaRPr lang="en-US" altLang="en-US" dirty="0" smtClean="0"/>
          </a:p>
          <a:p>
            <a:pPr eaLnBrk="1" hangingPunct="1">
              <a:spcBef>
                <a:spcPct val="0"/>
              </a:spcBef>
            </a:pPr>
            <a:endParaRPr lang="en-US" altLang="en-US" dirty="0" smtClean="0"/>
          </a:p>
        </p:txBody>
      </p:sp>
      <p:sp>
        <p:nvSpPr>
          <p:cNvPr id="28677" name="Rectangle 4"/>
          <p:cNvSpPr>
            <a:spLocks noChangeArrowheads="1"/>
          </p:cNvSpPr>
          <p:nvPr/>
        </p:nvSpPr>
        <p:spPr bwMode="auto">
          <a:xfrm>
            <a:off x="880424" y="6248400"/>
            <a:ext cx="502702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342900" indent="-342900"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r>
              <a:rPr lang="en-US" altLang="en-US" dirty="0" smtClean="0">
                <a:solidFill>
                  <a:prstClr val="black"/>
                </a:solidFill>
              </a:rPr>
              <a:t>References</a:t>
            </a:r>
          </a:p>
          <a:p>
            <a:pPr eaLnBrk="1" hangingPunct="1">
              <a:buFont typeface="+mj-lt"/>
              <a:buAutoNum type="arabicPeriod"/>
            </a:pPr>
            <a:r>
              <a:rPr lang="en-US" altLang="en-US" dirty="0" err="1" smtClean="0">
                <a:solidFill>
                  <a:prstClr val="black"/>
                </a:solidFill>
              </a:rPr>
              <a:t>Frith</a:t>
            </a:r>
            <a:r>
              <a:rPr lang="en-US" altLang="en-US" dirty="0" smtClean="0">
                <a:solidFill>
                  <a:prstClr val="black"/>
                </a:solidFill>
              </a:rPr>
              <a:t> J, “Syphilis – Its early history and Treatment until Penicillin and the Debate on its Origins,” </a:t>
            </a:r>
            <a:r>
              <a:rPr lang="en-US" altLang="en-US" i="1" dirty="0" smtClean="0">
                <a:solidFill>
                  <a:prstClr val="black"/>
                </a:solidFill>
              </a:rPr>
              <a:t>Journal of Military and Veterans’ Health, </a:t>
            </a:r>
            <a:r>
              <a:rPr lang="en-US" altLang="en-US" dirty="0" smtClean="0">
                <a:solidFill>
                  <a:prstClr val="black"/>
                </a:solidFill>
              </a:rPr>
              <a:t>Issue Volume 20 No. 4, 2013</a:t>
            </a:r>
          </a:p>
          <a:p>
            <a:pPr eaLnBrk="1" hangingPunct="1">
              <a:buFont typeface="+mj-lt"/>
              <a:buAutoNum type="arabicPeriod"/>
            </a:pPr>
            <a:r>
              <a:rPr lang="en-US" altLang="en-US" dirty="0" smtClean="0">
                <a:solidFill>
                  <a:prstClr val="black"/>
                </a:solidFill>
              </a:rPr>
              <a:t>Centers for Disease Control and Prevention, “2013 STD Surveillance Syphilis” </a:t>
            </a:r>
            <a:r>
              <a:rPr lang="en-US" altLang="en-US" dirty="0" smtClean="0">
                <a:solidFill>
                  <a:prstClr val="black"/>
                </a:solidFill>
                <a:hlinkClick r:id="rId3"/>
              </a:rPr>
              <a:t>http://www.cdc.gov/std/stats13/syphilis.htm</a:t>
            </a:r>
            <a:r>
              <a:rPr lang="en-US" altLang="en-US" dirty="0" smtClean="0">
                <a:solidFill>
                  <a:prstClr val="black"/>
                </a:solidFill>
              </a:rPr>
              <a:t> retrieved Jan. 2015.</a:t>
            </a:r>
          </a:p>
          <a:p>
            <a:pPr eaLnBrk="1" hangingPunct="1">
              <a:buFont typeface="+mj-lt"/>
              <a:buAutoNum type="arabicPeriod"/>
            </a:pPr>
            <a:endParaRPr lang="en-US" altLang="en-US" dirty="0">
              <a:solidFill>
                <a:prstClr val="black"/>
              </a:solidFill>
            </a:endParaRPr>
          </a:p>
          <a:p>
            <a:pPr marL="0" indent="0" eaLnBrk="1" hangingPunct="1"/>
            <a:endParaRPr lang="en-US" alt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4B9A48-D1C5-4F8C-AAD1-DF3A419E90C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67252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rates for black male teens was also  3.2% higher than </a:t>
            </a:r>
            <a:r>
              <a:rPr lang="en-US" dirty="0"/>
              <a:t>H</a:t>
            </a:r>
            <a:r>
              <a:rPr lang="en-US" dirty="0" smtClean="0"/>
              <a:t>ispanics the same age</a:t>
            </a:r>
          </a:p>
          <a:p>
            <a:r>
              <a:rPr lang="en-US" dirty="0" smtClean="0"/>
              <a:t>And for black female teens was 8.3% higher than Hispanics the same age</a:t>
            </a:r>
          </a:p>
          <a:p>
            <a:endParaRPr lang="en-US" dirty="0"/>
          </a:p>
          <a:p>
            <a:r>
              <a:rPr lang="en-US" dirty="0" smtClean="0"/>
              <a:t>References:</a:t>
            </a:r>
          </a:p>
          <a:p>
            <a:endParaRPr lang="en-US" dirty="0"/>
          </a:p>
          <a:p>
            <a:r>
              <a:rPr lang="en-US" dirty="0" smtClean="0"/>
              <a:t>Centers for Disease Control and Prevention, “Sexually Transmitted Infections Among Young Americans,” </a:t>
            </a:r>
            <a:r>
              <a:rPr lang="en-US" dirty="0" smtClean="0">
                <a:hlinkClick r:id="rId3"/>
              </a:rPr>
              <a:t>http://www.cdc.gov/std/products/infographics.htm</a:t>
            </a:r>
            <a:r>
              <a:rPr lang="en-US" dirty="0" smtClean="0"/>
              <a:t>, retrieved Jan 2015.</a:t>
            </a:r>
          </a:p>
          <a:p>
            <a:endParaRPr lang="en-US" dirty="0"/>
          </a:p>
          <a:p>
            <a:r>
              <a:rPr lang="en-US" dirty="0" smtClean="0"/>
              <a:t>Centers for Disease Control and Prevention, “2013 STD Surveillance Syphilis”, </a:t>
            </a:r>
            <a:r>
              <a:rPr lang="en-US" dirty="0" smtClean="0">
                <a:hlinkClick r:id="rId4"/>
              </a:rPr>
              <a:t>http://www.cdc.gov/std/stats13/syphilis.htm</a:t>
            </a:r>
            <a:r>
              <a:rPr lang="en-US" dirty="0" smtClean="0"/>
              <a:t>, retrieved Jan 2015</a:t>
            </a:r>
          </a:p>
          <a:p>
            <a:endParaRPr lang="en-US" dirty="0"/>
          </a:p>
        </p:txBody>
      </p:sp>
      <p:sp>
        <p:nvSpPr>
          <p:cNvPr id="4" name="Slide Number Placeholder 3"/>
          <p:cNvSpPr>
            <a:spLocks noGrp="1"/>
          </p:cNvSpPr>
          <p:nvPr>
            <p:ph type="sldNum" sz="quarter" idx="10"/>
          </p:nvPr>
        </p:nvSpPr>
        <p:spPr/>
        <p:txBody>
          <a:bodyPr/>
          <a:lstStyle/>
          <a:p>
            <a:fld id="{284B9A48-D1C5-4F8C-AAD1-DF3A419E90C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809980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98D356BA-301C-485D-8ED1-0551D2A5D0EF}" type="slidenum">
              <a:rPr lang="en-US" altLang="en-US" sz="1200">
                <a:solidFill>
                  <a:prstClr val="black"/>
                </a:solidFill>
                <a:latin typeface="Arial" charset="0"/>
              </a:rPr>
              <a:pPr eaLnBrk="1" hangingPunct="1"/>
              <a:t>8</a:t>
            </a:fld>
            <a:endParaRPr lang="en-US" altLang="en-US" sz="1200">
              <a:solidFill>
                <a:prstClr val="black"/>
              </a:solidFill>
              <a:latin typeface="Arial" charset="0"/>
            </a:endParaRPr>
          </a:p>
        </p:txBody>
      </p:sp>
      <p:sp>
        <p:nvSpPr>
          <p:cNvPr id="36867" name="Rectangle 2"/>
          <p:cNvSpPr>
            <a:spLocks noGrp="1" noRot="1" noChangeAspect="1" noChangeArrowheads="1" noTextEdit="1"/>
          </p:cNvSpPr>
          <p:nvPr>
            <p:ph type="sldImg"/>
          </p:nvPr>
        </p:nvSpPr>
        <p:spPr>
          <a:xfrm>
            <a:off x="1143000" y="685800"/>
            <a:ext cx="4572000" cy="3429000"/>
          </a:xfrm>
          <a:ln/>
        </p:spPr>
      </p:sp>
      <p:sp>
        <p:nvSpPr>
          <p:cNvPr id="36868" name="Rectangle 3"/>
          <p:cNvSpPr>
            <a:spLocks noGrp="1" noChangeArrowheads="1"/>
          </p:cNvSpPr>
          <p:nvPr>
            <p:ph type="body" idx="1"/>
          </p:nvPr>
        </p:nvSpPr>
        <p:spPr>
          <a:xfrm>
            <a:off x="913158" y="4344025"/>
            <a:ext cx="5027026" cy="827582"/>
          </a:xfrm>
          <a:noFill/>
        </p:spPr>
        <p:txBody>
          <a:bodyPr/>
          <a:lstStyle/>
          <a:p>
            <a:pPr eaLnBrk="1" hangingPunct="1">
              <a:spcBef>
                <a:spcPct val="0"/>
              </a:spcBef>
            </a:pPr>
            <a:r>
              <a:rPr lang="en-US" altLang="en-US" smtClean="0"/>
              <a:t>Late latent syphilis and tertiary syphilis are considered “chronic” syphilis and are together estimated to be more common than all other categories combined. Congenital syphilis was reported in only about 400 newborns in 2002 and represents about 1% of the total cases reported.</a:t>
            </a:r>
            <a:r>
              <a:rPr lang="en-US" altLang="en-US" baseline="30000" smtClean="0"/>
              <a:t>1</a:t>
            </a:r>
          </a:p>
          <a:p>
            <a:pPr eaLnBrk="1" hangingPunct="1">
              <a:spcBef>
                <a:spcPct val="0"/>
              </a:spcBef>
            </a:pPr>
            <a:endParaRPr lang="en-US" altLang="en-US" smtClean="0"/>
          </a:p>
          <a:p>
            <a:pPr eaLnBrk="1" hangingPunct="1">
              <a:spcBef>
                <a:spcPct val="0"/>
              </a:spcBef>
            </a:pPr>
            <a:endParaRPr lang="en-US" altLang="en-US" smtClean="0"/>
          </a:p>
        </p:txBody>
      </p:sp>
      <p:sp>
        <p:nvSpPr>
          <p:cNvPr id="36869" name="Rectangle 4"/>
          <p:cNvSpPr>
            <a:spLocks noChangeArrowheads="1"/>
          </p:cNvSpPr>
          <p:nvPr/>
        </p:nvSpPr>
        <p:spPr bwMode="auto">
          <a:xfrm>
            <a:off x="913158" y="5171606"/>
            <a:ext cx="5027026" cy="918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lstStyle>
            <a:lvl1pPr marL="228600" indent="-228600"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endParaRPr lang="en-US" altLang="en-US">
              <a:solidFill>
                <a:prstClr val="black"/>
              </a:solidFill>
            </a:endParaRPr>
          </a:p>
        </p:txBody>
      </p:sp>
      <p:sp>
        <p:nvSpPr>
          <p:cNvPr id="36870" name="Text Box 5"/>
          <p:cNvSpPr txBox="1">
            <a:spLocks noChangeArrowheads="1"/>
          </p:cNvSpPr>
          <p:nvPr/>
        </p:nvSpPr>
        <p:spPr bwMode="auto">
          <a:xfrm>
            <a:off x="1118153" y="5816496"/>
            <a:ext cx="2028204" cy="259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hangingPunct="1"/>
            <a:endParaRPr lang="en-US" altLang="en-US">
              <a:solidFill>
                <a:prstClr val="black"/>
              </a:solidFill>
            </a:endParaRPr>
          </a:p>
        </p:txBody>
      </p:sp>
      <p:sp>
        <p:nvSpPr>
          <p:cNvPr id="36871" name="Text Box 7"/>
          <p:cNvSpPr txBox="1">
            <a:spLocks noChangeArrowheads="1"/>
          </p:cNvSpPr>
          <p:nvPr/>
        </p:nvSpPr>
        <p:spPr bwMode="auto">
          <a:xfrm>
            <a:off x="914713" y="5246557"/>
            <a:ext cx="4994413" cy="93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30" tIns="44865" rIns="89730" bIns="44865">
            <a:spAutoFit/>
          </a:bodyPr>
          <a:lstStyle>
            <a:lvl1pPr marL="342900" indent="-342900" eaLnBrk="0" hangingPunct="0">
              <a:defRPr sz="1100">
                <a:solidFill>
                  <a:schemeClr val="tx1"/>
                </a:solidFill>
                <a:latin typeface="Franklin Gothic Book" pitchFamily="34" charset="0"/>
              </a:defRPr>
            </a:lvl1pPr>
            <a:lvl2pPr marL="800100" indent="-342900" eaLnBrk="0" hangingPunct="0">
              <a:defRPr sz="1100">
                <a:solidFill>
                  <a:schemeClr val="tx1"/>
                </a:solidFill>
                <a:latin typeface="Franklin Gothic Book" pitchFamily="34" charset="0"/>
              </a:defRPr>
            </a:lvl2pPr>
            <a:lvl3pPr marL="1257300" indent="-342900" eaLnBrk="0" hangingPunct="0">
              <a:defRPr sz="1100">
                <a:solidFill>
                  <a:schemeClr val="tx1"/>
                </a:solidFill>
                <a:latin typeface="Franklin Gothic Book" pitchFamily="34" charset="0"/>
              </a:defRPr>
            </a:lvl3pPr>
            <a:lvl4pPr marL="1714500" indent="-342900" eaLnBrk="0" hangingPunct="0">
              <a:defRPr sz="1100">
                <a:solidFill>
                  <a:schemeClr val="tx1"/>
                </a:solidFill>
                <a:latin typeface="Franklin Gothic Book" pitchFamily="34" charset="0"/>
              </a:defRPr>
            </a:lvl4pPr>
            <a:lvl5pPr marL="2171700" indent="-342900" eaLnBrk="0" hangingPunct="0">
              <a:defRPr sz="1100">
                <a:solidFill>
                  <a:schemeClr val="tx1"/>
                </a:solidFill>
                <a:latin typeface="Franklin Gothic Book" pitchFamily="34" charset="0"/>
              </a:defRPr>
            </a:lvl5pPr>
            <a:lvl6pPr marL="2628900" indent="-342900" eaLnBrk="0" fontAlgn="base" hangingPunct="0">
              <a:spcBef>
                <a:spcPct val="0"/>
              </a:spcBef>
              <a:spcAft>
                <a:spcPct val="0"/>
              </a:spcAft>
              <a:defRPr sz="1100">
                <a:solidFill>
                  <a:schemeClr val="tx1"/>
                </a:solidFill>
                <a:latin typeface="Franklin Gothic Book" pitchFamily="34" charset="0"/>
              </a:defRPr>
            </a:lvl6pPr>
            <a:lvl7pPr marL="3086100" indent="-342900" eaLnBrk="0" fontAlgn="base" hangingPunct="0">
              <a:spcBef>
                <a:spcPct val="0"/>
              </a:spcBef>
              <a:spcAft>
                <a:spcPct val="0"/>
              </a:spcAft>
              <a:defRPr sz="1100">
                <a:solidFill>
                  <a:schemeClr val="tx1"/>
                </a:solidFill>
                <a:latin typeface="Franklin Gothic Book" pitchFamily="34" charset="0"/>
              </a:defRPr>
            </a:lvl7pPr>
            <a:lvl8pPr marL="3543300" indent="-342900" eaLnBrk="0" fontAlgn="base" hangingPunct="0">
              <a:spcBef>
                <a:spcPct val="0"/>
              </a:spcBef>
              <a:spcAft>
                <a:spcPct val="0"/>
              </a:spcAft>
              <a:defRPr sz="1100">
                <a:solidFill>
                  <a:schemeClr val="tx1"/>
                </a:solidFill>
                <a:latin typeface="Franklin Gothic Book" pitchFamily="34" charset="0"/>
              </a:defRPr>
            </a:lvl8pPr>
            <a:lvl9pPr marL="4000500" indent="-342900" eaLnBrk="0" fontAlgn="base" hangingPunct="0">
              <a:spcBef>
                <a:spcPct val="0"/>
              </a:spcBef>
              <a:spcAft>
                <a:spcPct val="0"/>
              </a:spcAft>
              <a:defRPr sz="1100">
                <a:solidFill>
                  <a:schemeClr val="tx1"/>
                </a:solidFill>
                <a:latin typeface="Franklin Gothic Book" pitchFamily="34" charset="0"/>
              </a:defRPr>
            </a:lvl9pPr>
          </a:lstStyle>
          <a:p>
            <a:pPr eaLnBrk="1" hangingPunct="1"/>
            <a:r>
              <a:rPr lang="en-US" altLang="en-US">
                <a:solidFill>
                  <a:prstClr val="black"/>
                </a:solidFill>
              </a:rPr>
              <a:t>References:</a:t>
            </a:r>
          </a:p>
          <a:p>
            <a:pPr eaLnBrk="1" hangingPunct="1">
              <a:buFontTx/>
              <a:buAutoNum type="arabicPeriod"/>
            </a:pPr>
            <a:r>
              <a:rPr lang="en-US" altLang="en-US">
                <a:solidFill>
                  <a:prstClr val="black"/>
                </a:solidFill>
              </a:rPr>
              <a:t>Centers for Disease Control and Prevention. </a:t>
            </a:r>
            <a:r>
              <a:rPr lang="en-US" altLang="en-US" i="1">
                <a:solidFill>
                  <a:prstClr val="black"/>
                </a:solidFill>
              </a:rPr>
              <a:t>Sexually Transmitted Disease Surveillance 2010. </a:t>
            </a:r>
            <a:r>
              <a:rPr lang="en-US" altLang="en-US">
                <a:solidFill>
                  <a:prstClr val="black"/>
                </a:solidFill>
              </a:rPr>
              <a:t>Atlanta, GA: Centers for Disease Control and Prevention, US Dept of Health and Human Services; November 2011. Available at: http://www.cdc.gov/std/stats10/surv2010.pdf. Accessed April 4, 2012.</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14437" eaLnBrk="0" hangingPunct="0">
              <a:defRPr sz="1100">
                <a:solidFill>
                  <a:schemeClr val="tx1"/>
                </a:solidFill>
                <a:latin typeface="Franklin Gothic Book" pitchFamily="34" charset="0"/>
              </a:defRPr>
            </a:lvl1pPr>
            <a:lvl2pPr marL="729057" indent="-280406" defTabSz="914437" eaLnBrk="0" hangingPunct="0">
              <a:defRPr sz="1100">
                <a:solidFill>
                  <a:schemeClr val="tx1"/>
                </a:solidFill>
                <a:latin typeface="Franklin Gothic Book" pitchFamily="34" charset="0"/>
              </a:defRPr>
            </a:lvl2pPr>
            <a:lvl3pPr marL="1121626" indent="-224325" defTabSz="914437" eaLnBrk="0" hangingPunct="0">
              <a:defRPr sz="1100">
                <a:solidFill>
                  <a:schemeClr val="tx1"/>
                </a:solidFill>
                <a:latin typeface="Franklin Gothic Book" pitchFamily="34" charset="0"/>
              </a:defRPr>
            </a:lvl3pPr>
            <a:lvl4pPr marL="1570276" indent="-224325" defTabSz="914437" eaLnBrk="0" hangingPunct="0">
              <a:defRPr sz="1100">
                <a:solidFill>
                  <a:schemeClr val="tx1"/>
                </a:solidFill>
                <a:latin typeface="Franklin Gothic Book" pitchFamily="34" charset="0"/>
              </a:defRPr>
            </a:lvl4pPr>
            <a:lvl5pPr marL="2018927" indent="-224325" defTabSz="914437" eaLnBrk="0" hangingPunct="0">
              <a:defRPr sz="1100">
                <a:solidFill>
                  <a:schemeClr val="tx1"/>
                </a:solidFill>
                <a:latin typeface="Franklin Gothic Book" pitchFamily="34" charset="0"/>
              </a:defRPr>
            </a:lvl5pPr>
            <a:lvl6pPr marL="2467577" indent="-224325" defTabSz="914437" eaLnBrk="0" fontAlgn="base" hangingPunct="0">
              <a:spcBef>
                <a:spcPct val="0"/>
              </a:spcBef>
              <a:spcAft>
                <a:spcPct val="0"/>
              </a:spcAft>
              <a:defRPr sz="1100">
                <a:solidFill>
                  <a:schemeClr val="tx1"/>
                </a:solidFill>
                <a:latin typeface="Franklin Gothic Book" pitchFamily="34" charset="0"/>
              </a:defRPr>
            </a:lvl6pPr>
            <a:lvl7pPr marL="2916227" indent="-224325" defTabSz="914437" eaLnBrk="0" fontAlgn="base" hangingPunct="0">
              <a:spcBef>
                <a:spcPct val="0"/>
              </a:spcBef>
              <a:spcAft>
                <a:spcPct val="0"/>
              </a:spcAft>
              <a:defRPr sz="1100">
                <a:solidFill>
                  <a:schemeClr val="tx1"/>
                </a:solidFill>
                <a:latin typeface="Franklin Gothic Book" pitchFamily="34" charset="0"/>
              </a:defRPr>
            </a:lvl7pPr>
            <a:lvl8pPr marL="3364878" indent="-224325" defTabSz="914437" eaLnBrk="0" fontAlgn="base" hangingPunct="0">
              <a:spcBef>
                <a:spcPct val="0"/>
              </a:spcBef>
              <a:spcAft>
                <a:spcPct val="0"/>
              </a:spcAft>
              <a:defRPr sz="1100">
                <a:solidFill>
                  <a:schemeClr val="tx1"/>
                </a:solidFill>
                <a:latin typeface="Franklin Gothic Book" pitchFamily="34" charset="0"/>
              </a:defRPr>
            </a:lvl8pPr>
            <a:lvl9pPr marL="3813528" indent="-224325" defTabSz="914437" eaLnBrk="0" fontAlgn="base" hangingPunct="0">
              <a:spcBef>
                <a:spcPct val="0"/>
              </a:spcBef>
              <a:spcAft>
                <a:spcPct val="0"/>
              </a:spcAft>
              <a:defRPr sz="1100">
                <a:solidFill>
                  <a:schemeClr val="tx1"/>
                </a:solidFill>
                <a:latin typeface="Franklin Gothic Book" pitchFamily="34" charset="0"/>
              </a:defRPr>
            </a:lvl9pPr>
          </a:lstStyle>
          <a:p>
            <a:pPr eaLnBrk="1" hangingPunct="1"/>
            <a:fld id="{723A3EFA-72A1-47BF-B427-F5569241C9A4}" type="slidenum">
              <a:rPr lang="en-US" altLang="en-US" sz="1200">
                <a:solidFill>
                  <a:prstClr val="black"/>
                </a:solidFill>
                <a:latin typeface="Arial" charset="0"/>
              </a:rPr>
              <a:pPr eaLnBrk="1" hangingPunct="1"/>
              <a:t>9</a:t>
            </a:fld>
            <a:endParaRPr lang="en-US" altLang="en-US" sz="1200">
              <a:solidFill>
                <a:prstClr val="black"/>
              </a:solidFill>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3158" y="4344025"/>
            <a:ext cx="5027026" cy="4114488"/>
          </a:xfrm>
          <a:noFill/>
        </p:spPr>
        <p:txBody>
          <a:bodyPr/>
          <a:lstStyle/>
          <a:p>
            <a:pPr eaLnBrk="1" hangingPunct="1">
              <a:spcBef>
                <a:spcPct val="0"/>
              </a:spcBef>
            </a:pPr>
            <a:r>
              <a:rPr lang="en-US" altLang="en-US" dirty="0" smtClean="0"/>
              <a:t>The primary lesion of syphilis is a chancre or a single sore. The sore is the result of bacterial replication at the site of entry and usually occurs on genital skin or on the lips. The sore however, may also be seen on other parts of the body that have come into contact with infected lesions. It is usually painless, although it may be accompanied by enlargement of local lymph nodes. Even if untreated, the sore heals in a few weeks. Because the chancre usually is painless, and heals by itself, many people do not seek treatment and the disease progresses to the next stage. </a:t>
            </a:r>
          </a:p>
          <a:p>
            <a:pPr eaLnBrk="1" hangingPunct="1">
              <a:spcBef>
                <a:spcPct val="0"/>
              </a:spcBef>
            </a:pPr>
            <a:endParaRPr lang="en-US" altLang="en-US" dirty="0"/>
          </a:p>
          <a:p>
            <a:pPr eaLnBrk="1" hangingPunct="1">
              <a:spcBef>
                <a:spcPct val="0"/>
              </a:spcBef>
            </a:pPr>
            <a:r>
              <a:rPr lang="en-US" altLang="en-US" dirty="0" smtClean="0"/>
              <a:t>From Dec 2014 to April 2015, there were at least 15 cases of ocular syphilis reported. This type of </a:t>
            </a:r>
            <a:r>
              <a:rPr lang="en-US" altLang="en-US" dirty="0" err="1" smtClean="0"/>
              <a:t>neurosyphilis</a:t>
            </a:r>
            <a:r>
              <a:rPr lang="en-US" altLang="en-US" dirty="0" smtClean="0"/>
              <a:t> can involve almost any eye structure. It can lead to permanent blindness.</a:t>
            </a:r>
            <a:r>
              <a:rPr lang="en-US" altLang="en-US" baseline="30000" dirty="0"/>
              <a:t> </a:t>
            </a:r>
            <a:r>
              <a:rPr lang="en-US" altLang="en-US" dirty="0" smtClean="0"/>
              <a:t>Although the majority of cases have been in HIV infected MSM, a few cases have occurred in heterosexual men and women.</a:t>
            </a:r>
            <a:r>
              <a:rPr lang="en-US" altLang="en-US" baseline="30000" dirty="0" smtClean="0"/>
              <a:t>1</a:t>
            </a:r>
          </a:p>
          <a:p>
            <a:pPr eaLnBrk="1" hangingPunct="1">
              <a:spcBef>
                <a:spcPct val="0"/>
              </a:spcBef>
            </a:pPr>
            <a:endParaRPr lang="en-US" altLang="en-US" baseline="30000" dirty="0"/>
          </a:p>
          <a:p>
            <a:pPr eaLnBrk="1" hangingPunct="1">
              <a:spcBef>
                <a:spcPct val="0"/>
              </a:spcBef>
            </a:pPr>
            <a:r>
              <a:rPr lang="en-US" altLang="en-US" dirty="0" smtClean="0"/>
              <a:t>Reference:</a:t>
            </a:r>
          </a:p>
          <a:p>
            <a:pPr>
              <a:spcBef>
                <a:spcPct val="0"/>
              </a:spcBef>
            </a:pPr>
            <a:r>
              <a:rPr lang="en-US" altLang="en-US" dirty="0" smtClean="0"/>
              <a:t>Center for Disease Control &amp; Prevention, “Clinical Advisory: Ocular Syphilis in the United States</a:t>
            </a:r>
            <a:r>
              <a:rPr lang="en-US" altLang="en-US" dirty="0"/>
              <a:t>,” </a:t>
            </a:r>
            <a:r>
              <a:rPr lang="en-US" altLang="en-US" dirty="0" smtClean="0"/>
              <a:t> </a:t>
            </a:r>
            <a:r>
              <a:rPr lang="en-US" altLang="en-US" dirty="0" smtClean="0">
                <a:hlinkClick r:id="rId3"/>
              </a:rPr>
              <a:t>http</a:t>
            </a:r>
            <a:r>
              <a:rPr lang="en-US" altLang="en-US" dirty="0">
                <a:hlinkClick r:id="rId3"/>
              </a:rPr>
              <a:t>://</a:t>
            </a:r>
            <a:r>
              <a:rPr lang="en-US" altLang="en-US" dirty="0" smtClean="0">
                <a:hlinkClick r:id="rId3"/>
              </a:rPr>
              <a:t>www.cdc.gov/std/syphilis/clinicaladvisoryos2015.htm</a:t>
            </a:r>
            <a:r>
              <a:rPr lang="en-US" altLang="en-US" dirty="0" smtClean="0"/>
              <a:t>, retrieved 4/3/2015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4" indent="0" algn="ctr">
              <a:buNone/>
              <a:defRPr>
                <a:solidFill>
                  <a:schemeClr val="tx1">
                    <a:tint val="75000"/>
                  </a:schemeClr>
                </a:solidFill>
              </a:defRPr>
            </a:lvl8pPr>
            <a:lvl9pPr marL="36569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2" y="6356352"/>
            <a:ext cx="2133600" cy="365125"/>
          </a:xfrm>
          <a:prstGeom prst="rect">
            <a:avLst/>
          </a:prstGeom>
        </p:spPr>
        <p:txBody>
          <a:bodyPr lIns="91424" tIns="45712" rIns="91424" bIns="45712"/>
          <a:lstStyle/>
          <a:p>
            <a:fld id="{5C82EFC9-C66F-4AD6-BA68-C8192C780A78}" type="datetimeFigureOut">
              <a:rPr lang="en-US">
                <a:solidFill>
                  <a:srgbClr val="000000"/>
                </a:solidFill>
              </a:rPr>
              <a:pPr/>
              <a:t>1/20/2016</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lIns="91424" tIns="45712" rIns="91424" bIns="45712"/>
          <a:lstStyle/>
          <a:p>
            <a:fld id="{2620C097-076F-42FD-8A1C-24EEA6C7F44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7095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784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86410" y="1443635"/>
            <a:ext cx="8157590" cy="48056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2829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97410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1143000" y="0"/>
            <a:ext cx="8001000" cy="1752600"/>
          </a:xfrm>
          <a:prstGeom prst="rect">
            <a:avLst/>
          </a:prstGeom>
          <a:solidFill>
            <a:srgbClr val="90DD8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6" tIns="45708" rIns="91416" bIns="45708"/>
          <a:lstStyle/>
          <a:p>
            <a:pPr fontAlgn="base">
              <a:spcBef>
                <a:spcPct val="0"/>
              </a:spcBef>
              <a:spcAft>
                <a:spcPct val="0"/>
              </a:spcAft>
            </a:pPr>
            <a:endParaRPr lang="en-US" altLang="en-US" sz="2400">
              <a:solidFill>
                <a:srgbClr val="000000"/>
              </a:solidFill>
              <a:latin typeface="Times New Roman" pitchFamily="18" charset="0"/>
            </a:endParaRPr>
          </a:p>
        </p:txBody>
      </p:sp>
      <p:sp>
        <p:nvSpPr>
          <p:cNvPr id="112643" name="Rectangle 3"/>
          <p:cNvSpPr>
            <a:spLocks noChangeArrowheads="1"/>
          </p:cNvSpPr>
          <p:nvPr/>
        </p:nvSpPr>
        <p:spPr bwMode="auto">
          <a:xfrm>
            <a:off x="1" y="0"/>
            <a:ext cx="1143000" cy="6858000"/>
          </a:xfrm>
          <a:prstGeom prst="rect">
            <a:avLst/>
          </a:prstGeom>
          <a:solidFill>
            <a:srgbClr val="4742B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p>
            <a:pPr fontAlgn="base">
              <a:spcBef>
                <a:spcPct val="0"/>
              </a:spcBef>
              <a:spcAft>
                <a:spcPct val="0"/>
              </a:spcAft>
            </a:pPr>
            <a:endParaRPr lang="en-US">
              <a:solidFill>
                <a:srgbClr val="000000"/>
              </a:solidFill>
              <a:latin typeface="Arial" charset="0"/>
            </a:endParaRPr>
          </a:p>
        </p:txBody>
      </p:sp>
      <p:sp>
        <p:nvSpPr>
          <p:cNvPr id="112644" name="Rectangle 4"/>
          <p:cNvSpPr>
            <a:spLocks noGrp="1" noChangeArrowheads="1"/>
          </p:cNvSpPr>
          <p:nvPr>
            <p:ph type="title"/>
          </p:nvPr>
        </p:nvSpPr>
        <p:spPr bwMode="auto">
          <a:xfrm>
            <a:off x="1257300" y="95250"/>
            <a:ext cx="7086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ctr" anchorCtr="0" compatLnSpc="1">
            <a:prstTxWarp prst="textNoShape">
              <a:avLst/>
            </a:prstTxWarp>
          </a:bodyPr>
          <a:lstStyle/>
          <a:p>
            <a:pPr lvl="0"/>
            <a:r>
              <a:rPr lang="en-US" altLang="en-US" dirty="0" smtClean="0"/>
              <a:t>Click to edit Master title style</a:t>
            </a:r>
          </a:p>
        </p:txBody>
      </p:sp>
      <p:sp>
        <p:nvSpPr>
          <p:cNvPr id="112645" name="Rectangle 5"/>
          <p:cNvSpPr>
            <a:spLocks noGrp="1" noChangeArrowheads="1"/>
          </p:cNvSpPr>
          <p:nvPr>
            <p:ph type="body" idx="1"/>
          </p:nvPr>
        </p:nvSpPr>
        <p:spPr bwMode="auto">
          <a:xfrm>
            <a:off x="13716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12646" name="Rectangle 6"/>
          <p:cNvSpPr>
            <a:spLocks noGrp="1" noChangeArrowheads="1"/>
          </p:cNvSpPr>
          <p:nvPr>
            <p:ph type="ftr" sz="quarter" idx="3"/>
          </p:nvPr>
        </p:nvSpPr>
        <p:spPr bwMode="auto">
          <a:xfrm>
            <a:off x="18288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t" anchorCtr="0" compatLnSpc="1">
            <a:prstTxWarp prst="textNoShape">
              <a:avLst/>
            </a:prstTxWarp>
          </a:bodyPr>
          <a:lstStyle>
            <a:lvl1pPr algn="ctr">
              <a:defRPr sz="1300">
                <a:latin typeface="+mn-lt"/>
              </a:defRPr>
            </a:lvl1pPr>
          </a:lstStyle>
          <a:p>
            <a:pPr fontAlgn="base">
              <a:spcBef>
                <a:spcPct val="0"/>
              </a:spcBef>
              <a:spcAft>
                <a:spcPct val="0"/>
              </a:spcAft>
            </a:pPr>
            <a:endParaRPr lang="en-US" altLang="en-US">
              <a:solidFill>
                <a:srgbClr val="000000"/>
              </a:solidFill>
            </a:endParaRPr>
          </a:p>
        </p:txBody>
      </p:sp>
    </p:spTree>
    <p:extLst>
      <p:ext uri="{BB962C8B-B14F-4D97-AF65-F5344CB8AC3E}">
        <p14:creationId xmlns:p14="http://schemas.microsoft.com/office/powerpoint/2010/main" val="252600660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fontAlgn="base">
        <a:spcBef>
          <a:spcPct val="0"/>
        </a:spcBef>
        <a:spcAft>
          <a:spcPct val="0"/>
        </a:spcAft>
        <a:defRPr sz="4000">
          <a:solidFill>
            <a:srgbClr val="942E6D"/>
          </a:solidFill>
          <a:latin typeface="+mj-lt"/>
          <a:ea typeface="+mj-ea"/>
          <a:cs typeface="+mj-cs"/>
        </a:defRPr>
      </a:lvl1pPr>
      <a:lvl2pPr algn="ctr" rtl="0" fontAlgn="base">
        <a:spcBef>
          <a:spcPct val="0"/>
        </a:spcBef>
        <a:spcAft>
          <a:spcPct val="0"/>
        </a:spcAft>
        <a:defRPr sz="4000">
          <a:solidFill>
            <a:srgbClr val="942E6D"/>
          </a:solidFill>
          <a:latin typeface="Franklin Gothic Demi" pitchFamily="34" charset="0"/>
        </a:defRPr>
      </a:lvl2pPr>
      <a:lvl3pPr algn="ctr" rtl="0" fontAlgn="base">
        <a:spcBef>
          <a:spcPct val="0"/>
        </a:spcBef>
        <a:spcAft>
          <a:spcPct val="0"/>
        </a:spcAft>
        <a:defRPr sz="4000">
          <a:solidFill>
            <a:srgbClr val="942E6D"/>
          </a:solidFill>
          <a:latin typeface="Franklin Gothic Demi" pitchFamily="34" charset="0"/>
        </a:defRPr>
      </a:lvl3pPr>
      <a:lvl4pPr algn="ctr" rtl="0" fontAlgn="base">
        <a:spcBef>
          <a:spcPct val="0"/>
        </a:spcBef>
        <a:spcAft>
          <a:spcPct val="0"/>
        </a:spcAft>
        <a:defRPr sz="4000">
          <a:solidFill>
            <a:srgbClr val="942E6D"/>
          </a:solidFill>
          <a:latin typeface="Franklin Gothic Demi" pitchFamily="34" charset="0"/>
        </a:defRPr>
      </a:lvl4pPr>
      <a:lvl5pPr algn="ctr" rtl="0" fontAlgn="base">
        <a:spcBef>
          <a:spcPct val="0"/>
        </a:spcBef>
        <a:spcAft>
          <a:spcPct val="0"/>
        </a:spcAft>
        <a:defRPr sz="4000">
          <a:solidFill>
            <a:srgbClr val="942E6D"/>
          </a:solidFill>
          <a:latin typeface="Franklin Gothic Demi" pitchFamily="34" charset="0"/>
        </a:defRPr>
      </a:lvl5pPr>
      <a:lvl6pPr marL="457119" algn="ctr" rtl="0" fontAlgn="base">
        <a:spcBef>
          <a:spcPct val="0"/>
        </a:spcBef>
        <a:spcAft>
          <a:spcPct val="0"/>
        </a:spcAft>
        <a:defRPr sz="4000">
          <a:solidFill>
            <a:srgbClr val="942E6D"/>
          </a:solidFill>
          <a:latin typeface="Franklin Gothic Demi" pitchFamily="34" charset="0"/>
        </a:defRPr>
      </a:lvl6pPr>
      <a:lvl7pPr marL="914239" algn="ctr" rtl="0" fontAlgn="base">
        <a:spcBef>
          <a:spcPct val="0"/>
        </a:spcBef>
        <a:spcAft>
          <a:spcPct val="0"/>
        </a:spcAft>
        <a:defRPr sz="4000">
          <a:solidFill>
            <a:srgbClr val="942E6D"/>
          </a:solidFill>
          <a:latin typeface="Franklin Gothic Demi" pitchFamily="34" charset="0"/>
        </a:defRPr>
      </a:lvl7pPr>
      <a:lvl8pPr marL="1371358" algn="ctr" rtl="0" fontAlgn="base">
        <a:spcBef>
          <a:spcPct val="0"/>
        </a:spcBef>
        <a:spcAft>
          <a:spcPct val="0"/>
        </a:spcAft>
        <a:defRPr sz="4000">
          <a:solidFill>
            <a:srgbClr val="942E6D"/>
          </a:solidFill>
          <a:latin typeface="Franklin Gothic Demi" pitchFamily="34" charset="0"/>
        </a:defRPr>
      </a:lvl8pPr>
      <a:lvl9pPr marL="1828477" algn="ctr" rtl="0" fontAlgn="base">
        <a:spcBef>
          <a:spcPct val="0"/>
        </a:spcBef>
        <a:spcAft>
          <a:spcPct val="0"/>
        </a:spcAft>
        <a:defRPr sz="4000">
          <a:solidFill>
            <a:srgbClr val="942E6D"/>
          </a:solidFill>
          <a:latin typeface="Franklin Gothic Demi" pitchFamily="34" charset="0"/>
        </a:defRPr>
      </a:lvl9pPr>
    </p:titleStyle>
    <p:bodyStyle>
      <a:lvl1pPr marL="342840" indent="-342840" algn="l" rtl="0" fontAlgn="base">
        <a:spcBef>
          <a:spcPct val="20000"/>
        </a:spcBef>
        <a:spcAft>
          <a:spcPct val="0"/>
        </a:spcAft>
        <a:buChar char="•"/>
        <a:defRPr sz="2400">
          <a:solidFill>
            <a:schemeClr val="tx1"/>
          </a:solidFill>
          <a:latin typeface="+mn-lt"/>
          <a:ea typeface="+mn-ea"/>
          <a:cs typeface="+mn-cs"/>
        </a:defRPr>
      </a:lvl1pPr>
      <a:lvl2pPr marL="742819" indent="-285699" algn="l" rtl="0" fontAlgn="base">
        <a:spcBef>
          <a:spcPct val="20000"/>
        </a:spcBef>
        <a:spcAft>
          <a:spcPct val="0"/>
        </a:spcAft>
        <a:buChar char="–"/>
        <a:defRPr sz="2400">
          <a:solidFill>
            <a:schemeClr val="tx1"/>
          </a:solidFill>
          <a:latin typeface="+mn-lt"/>
        </a:defRPr>
      </a:lvl2pPr>
      <a:lvl3pPr marL="1142798" indent="-228559" algn="l" rtl="0" fontAlgn="base">
        <a:spcBef>
          <a:spcPct val="20000"/>
        </a:spcBef>
        <a:spcAft>
          <a:spcPct val="0"/>
        </a:spcAft>
        <a:buChar char="•"/>
        <a:defRPr sz="2400">
          <a:solidFill>
            <a:schemeClr val="tx1"/>
          </a:solidFill>
          <a:latin typeface="+mn-lt"/>
        </a:defRPr>
      </a:lvl3pPr>
      <a:lvl4pPr marL="1599917" indent="-228559" algn="l" rtl="0" fontAlgn="base">
        <a:spcBef>
          <a:spcPct val="20000"/>
        </a:spcBef>
        <a:spcAft>
          <a:spcPct val="0"/>
        </a:spcAft>
        <a:buChar char="–"/>
        <a:defRPr sz="2400">
          <a:solidFill>
            <a:schemeClr val="tx1"/>
          </a:solidFill>
          <a:latin typeface="+mn-lt"/>
        </a:defRPr>
      </a:lvl4pPr>
      <a:lvl5pPr marL="2057036" indent="-228559" algn="l" rtl="0" fontAlgn="base">
        <a:spcBef>
          <a:spcPct val="20000"/>
        </a:spcBef>
        <a:spcAft>
          <a:spcPct val="0"/>
        </a:spcAft>
        <a:buChar char="»"/>
        <a:defRPr sz="2400">
          <a:solidFill>
            <a:schemeClr val="tx1"/>
          </a:solidFill>
          <a:latin typeface="+mn-lt"/>
        </a:defRPr>
      </a:lvl5pPr>
      <a:lvl6pPr marL="2514155" indent="-228559" algn="l" rtl="0" fontAlgn="base">
        <a:spcBef>
          <a:spcPct val="20000"/>
        </a:spcBef>
        <a:spcAft>
          <a:spcPct val="0"/>
        </a:spcAft>
        <a:buChar char="»"/>
        <a:defRPr sz="2400">
          <a:solidFill>
            <a:schemeClr val="tx1"/>
          </a:solidFill>
          <a:latin typeface="+mn-lt"/>
        </a:defRPr>
      </a:lvl6pPr>
      <a:lvl7pPr marL="2971275" indent="-228559" algn="l" rtl="0" fontAlgn="base">
        <a:spcBef>
          <a:spcPct val="20000"/>
        </a:spcBef>
        <a:spcAft>
          <a:spcPct val="0"/>
        </a:spcAft>
        <a:buChar char="»"/>
        <a:defRPr sz="2400">
          <a:solidFill>
            <a:schemeClr val="tx1"/>
          </a:solidFill>
          <a:latin typeface="+mn-lt"/>
        </a:defRPr>
      </a:lvl7pPr>
      <a:lvl8pPr marL="3428394" indent="-228559" algn="l" rtl="0" fontAlgn="base">
        <a:spcBef>
          <a:spcPct val="20000"/>
        </a:spcBef>
        <a:spcAft>
          <a:spcPct val="0"/>
        </a:spcAft>
        <a:buChar char="»"/>
        <a:defRPr sz="2400">
          <a:solidFill>
            <a:schemeClr val="tx1"/>
          </a:solidFill>
          <a:latin typeface="+mn-lt"/>
        </a:defRPr>
      </a:lvl8pPr>
      <a:lvl9pPr marL="3885512" indent="-228559"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4"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1218905"/>
            <a:ext cx="9144000" cy="5639097"/>
          </a:xfrm>
          <a:prstGeom prst="rect">
            <a:avLst/>
          </a:prstGeom>
          <a:solidFill>
            <a:srgbClr val="90DD8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08" tIns="45704" rIns="91408" bIns="45704"/>
          <a:lstStyle>
            <a:lvl1pPr defTabSz="974725">
              <a:defRPr>
                <a:solidFill>
                  <a:schemeClr val="tx1"/>
                </a:solidFill>
                <a:latin typeface="Arial" charset="0"/>
              </a:defRPr>
            </a:lvl1pPr>
            <a:lvl2pPr marL="487363" defTabSz="974725">
              <a:defRPr>
                <a:solidFill>
                  <a:schemeClr val="tx1"/>
                </a:solidFill>
                <a:latin typeface="Arial" charset="0"/>
              </a:defRPr>
            </a:lvl2pPr>
            <a:lvl3pPr marL="974725" defTabSz="974725">
              <a:defRPr>
                <a:solidFill>
                  <a:schemeClr val="tx1"/>
                </a:solidFill>
                <a:latin typeface="Arial" charset="0"/>
              </a:defRPr>
            </a:lvl3pPr>
            <a:lvl4pPr marL="1463675" defTabSz="974725">
              <a:defRPr>
                <a:solidFill>
                  <a:schemeClr val="tx1"/>
                </a:solidFill>
                <a:latin typeface="Arial" charset="0"/>
              </a:defRPr>
            </a:lvl4pPr>
            <a:lvl5pPr marL="1951038" defTabSz="974725">
              <a:defRPr>
                <a:solidFill>
                  <a:schemeClr val="tx1"/>
                </a:solidFill>
                <a:latin typeface="Arial" charset="0"/>
              </a:defRPr>
            </a:lvl5pPr>
            <a:lvl6pPr marL="2408238" defTabSz="974725" fontAlgn="base">
              <a:spcBef>
                <a:spcPct val="0"/>
              </a:spcBef>
              <a:spcAft>
                <a:spcPct val="0"/>
              </a:spcAft>
              <a:defRPr>
                <a:solidFill>
                  <a:schemeClr val="tx1"/>
                </a:solidFill>
                <a:latin typeface="Arial" charset="0"/>
              </a:defRPr>
            </a:lvl6pPr>
            <a:lvl7pPr marL="2865438" defTabSz="974725" fontAlgn="base">
              <a:spcBef>
                <a:spcPct val="0"/>
              </a:spcBef>
              <a:spcAft>
                <a:spcPct val="0"/>
              </a:spcAft>
              <a:defRPr>
                <a:solidFill>
                  <a:schemeClr val="tx1"/>
                </a:solidFill>
                <a:latin typeface="Arial" charset="0"/>
              </a:defRPr>
            </a:lvl7pPr>
            <a:lvl8pPr marL="3322638" defTabSz="974725" fontAlgn="base">
              <a:spcBef>
                <a:spcPct val="0"/>
              </a:spcBef>
              <a:spcAft>
                <a:spcPct val="0"/>
              </a:spcAft>
              <a:defRPr>
                <a:solidFill>
                  <a:schemeClr val="tx1"/>
                </a:solidFill>
                <a:latin typeface="Arial" charset="0"/>
              </a:defRPr>
            </a:lvl8pPr>
            <a:lvl9pPr marL="3779838" defTabSz="974725" fontAlgn="base">
              <a:spcBef>
                <a:spcPct val="0"/>
              </a:spcBef>
              <a:spcAft>
                <a:spcPct val="0"/>
              </a:spcAft>
              <a:defRPr>
                <a:solidFill>
                  <a:schemeClr val="tx1"/>
                </a:solidFill>
                <a:latin typeface="Arial" charset="0"/>
              </a:defRPr>
            </a:lvl9pPr>
          </a:lstStyle>
          <a:p>
            <a:pPr fontAlgn="base">
              <a:spcBef>
                <a:spcPct val="0"/>
              </a:spcBef>
              <a:spcAft>
                <a:spcPct val="0"/>
              </a:spcAft>
              <a:defRPr/>
            </a:pPr>
            <a:endParaRPr lang="en-US" altLang="en-US" sz="2400" smtClean="0">
              <a:solidFill>
                <a:srgbClr val="000000"/>
              </a:solidFill>
              <a:latin typeface="Franklin Gothic Medium"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
            <a:ext cx="9144000" cy="1218903"/>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1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738" y="2"/>
            <a:ext cx="1187262" cy="1218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5"/>
          <p:cNvSpPr>
            <a:spLocks noGrp="1" noChangeArrowheads="1"/>
          </p:cNvSpPr>
          <p:nvPr>
            <p:ph type="title"/>
          </p:nvPr>
        </p:nvSpPr>
        <p:spPr bwMode="auto">
          <a:xfrm>
            <a:off x="986410" y="1443633"/>
            <a:ext cx="8157590" cy="118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8" tIns="45704" rIns="91408" bIns="45704" numCol="1" anchor="t"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986412" y="2437806"/>
            <a:ext cx="7312521" cy="3811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8" tIns="45704" rIns="91408"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l" defTabSz="913449" rtl="0" eaLnBrk="0" fontAlgn="base" hangingPunct="0">
        <a:spcBef>
          <a:spcPct val="0"/>
        </a:spcBef>
        <a:spcAft>
          <a:spcPct val="0"/>
        </a:spcAft>
        <a:defRPr sz="4800">
          <a:solidFill>
            <a:srgbClr val="82247A"/>
          </a:solidFill>
          <a:latin typeface="+mj-lt"/>
          <a:ea typeface="+mj-ea"/>
          <a:cs typeface="+mj-cs"/>
        </a:defRPr>
      </a:lvl1pPr>
      <a:lvl2pPr algn="l" defTabSz="913449" rtl="0" eaLnBrk="0" fontAlgn="base" hangingPunct="0">
        <a:spcBef>
          <a:spcPct val="0"/>
        </a:spcBef>
        <a:spcAft>
          <a:spcPct val="0"/>
        </a:spcAft>
        <a:defRPr sz="4800">
          <a:solidFill>
            <a:srgbClr val="82247A"/>
          </a:solidFill>
          <a:latin typeface="DeadHistoryRom" pitchFamily="2" charset="0"/>
        </a:defRPr>
      </a:lvl2pPr>
      <a:lvl3pPr algn="l" defTabSz="913449" rtl="0" eaLnBrk="0" fontAlgn="base" hangingPunct="0">
        <a:spcBef>
          <a:spcPct val="0"/>
        </a:spcBef>
        <a:spcAft>
          <a:spcPct val="0"/>
        </a:spcAft>
        <a:defRPr sz="4800">
          <a:solidFill>
            <a:srgbClr val="82247A"/>
          </a:solidFill>
          <a:latin typeface="DeadHistoryRom" pitchFamily="2" charset="0"/>
        </a:defRPr>
      </a:lvl3pPr>
      <a:lvl4pPr algn="l" defTabSz="913449" rtl="0" eaLnBrk="0" fontAlgn="base" hangingPunct="0">
        <a:spcBef>
          <a:spcPct val="0"/>
        </a:spcBef>
        <a:spcAft>
          <a:spcPct val="0"/>
        </a:spcAft>
        <a:defRPr sz="4800">
          <a:solidFill>
            <a:srgbClr val="82247A"/>
          </a:solidFill>
          <a:latin typeface="DeadHistoryRom" pitchFamily="2" charset="0"/>
        </a:defRPr>
      </a:lvl4pPr>
      <a:lvl5pPr algn="l" defTabSz="913449" rtl="0" eaLnBrk="0" fontAlgn="base" hangingPunct="0">
        <a:spcBef>
          <a:spcPct val="0"/>
        </a:spcBef>
        <a:spcAft>
          <a:spcPct val="0"/>
        </a:spcAft>
        <a:defRPr sz="4800">
          <a:solidFill>
            <a:srgbClr val="82247A"/>
          </a:solidFill>
          <a:latin typeface="DeadHistoryRom" pitchFamily="2" charset="0"/>
        </a:defRPr>
      </a:lvl5pPr>
      <a:lvl6pPr marL="428459" algn="l" defTabSz="913449" rtl="0" fontAlgn="base">
        <a:spcBef>
          <a:spcPct val="0"/>
        </a:spcBef>
        <a:spcAft>
          <a:spcPct val="0"/>
        </a:spcAft>
        <a:defRPr sz="4800">
          <a:solidFill>
            <a:srgbClr val="82247A"/>
          </a:solidFill>
          <a:latin typeface="DeadHistoryRom" pitchFamily="2" charset="0"/>
        </a:defRPr>
      </a:lvl6pPr>
      <a:lvl7pPr marL="856915" algn="l" defTabSz="913449" rtl="0" fontAlgn="base">
        <a:spcBef>
          <a:spcPct val="0"/>
        </a:spcBef>
        <a:spcAft>
          <a:spcPct val="0"/>
        </a:spcAft>
        <a:defRPr sz="4800">
          <a:solidFill>
            <a:srgbClr val="82247A"/>
          </a:solidFill>
          <a:latin typeface="DeadHistoryRom" pitchFamily="2" charset="0"/>
        </a:defRPr>
      </a:lvl7pPr>
      <a:lvl8pPr marL="1285374" algn="l" defTabSz="913449" rtl="0" fontAlgn="base">
        <a:spcBef>
          <a:spcPct val="0"/>
        </a:spcBef>
        <a:spcAft>
          <a:spcPct val="0"/>
        </a:spcAft>
        <a:defRPr sz="4800">
          <a:solidFill>
            <a:srgbClr val="82247A"/>
          </a:solidFill>
          <a:latin typeface="DeadHistoryRom" pitchFamily="2" charset="0"/>
        </a:defRPr>
      </a:lvl8pPr>
      <a:lvl9pPr marL="1713831" algn="l" defTabSz="913449" rtl="0" fontAlgn="base">
        <a:spcBef>
          <a:spcPct val="0"/>
        </a:spcBef>
        <a:spcAft>
          <a:spcPct val="0"/>
        </a:spcAft>
        <a:defRPr sz="4800">
          <a:solidFill>
            <a:srgbClr val="82247A"/>
          </a:solidFill>
          <a:latin typeface="DeadHistoryRom" pitchFamily="2" charset="0"/>
        </a:defRPr>
      </a:lvl9pPr>
    </p:titleStyle>
    <p:bodyStyle>
      <a:lvl1pPr marL="238032" indent="-238032" algn="l" defTabSz="913449" rtl="0" eaLnBrk="0" fontAlgn="base" hangingPunct="0">
        <a:spcBef>
          <a:spcPct val="0"/>
        </a:spcBef>
        <a:spcAft>
          <a:spcPts val="2098"/>
        </a:spcAft>
        <a:buChar char="•"/>
        <a:defRPr sz="2400">
          <a:solidFill>
            <a:schemeClr val="tx1"/>
          </a:solidFill>
          <a:latin typeface="+mn-lt"/>
          <a:ea typeface="+mn-ea"/>
          <a:cs typeface="+mn-cs"/>
        </a:defRPr>
      </a:lvl1pPr>
      <a:lvl2pPr marL="694758" indent="-238032" algn="l" defTabSz="913449" rtl="0" eaLnBrk="0" fontAlgn="base" hangingPunct="0">
        <a:spcBef>
          <a:spcPct val="0"/>
        </a:spcBef>
        <a:spcAft>
          <a:spcPts val="1395"/>
        </a:spcAft>
        <a:buChar char="–"/>
        <a:defRPr sz="2400">
          <a:solidFill>
            <a:schemeClr val="tx1"/>
          </a:solidFill>
          <a:latin typeface="+mn-lt"/>
        </a:defRPr>
      </a:lvl2pPr>
      <a:lvl3pPr marL="1142554" indent="-229106" algn="l" defTabSz="913449" rtl="0" eaLnBrk="0" fontAlgn="base" hangingPunct="0">
        <a:spcBef>
          <a:spcPct val="0"/>
        </a:spcBef>
        <a:spcAft>
          <a:spcPts val="1395"/>
        </a:spcAft>
        <a:buFont typeface="Wingdings" pitchFamily="2" charset="2"/>
        <a:buChar char="§"/>
        <a:defRPr sz="2400">
          <a:solidFill>
            <a:schemeClr val="tx1"/>
          </a:solidFill>
          <a:latin typeface="+mn-lt"/>
        </a:defRPr>
      </a:lvl3pPr>
      <a:lvl4pPr marL="1599278" indent="-227619" algn="l" defTabSz="913449" rtl="0" eaLnBrk="0" fontAlgn="base" hangingPunct="0">
        <a:spcBef>
          <a:spcPct val="0"/>
        </a:spcBef>
        <a:spcAft>
          <a:spcPts val="1395"/>
        </a:spcAft>
        <a:buChar char="–"/>
        <a:defRPr sz="2400">
          <a:solidFill>
            <a:schemeClr val="tx1"/>
          </a:solidFill>
          <a:latin typeface="+mn-lt"/>
        </a:defRPr>
      </a:lvl4pPr>
      <a:lvl5pPr marL="2057490" indent="-232081" algn="l" defTabSz="913449" rtl="0" eaLnBrk="0" fontAlgn="base" hangingPunct="0">
        <a:spcBef>
          <a:spcPct val="0"/>
        </a:spcBef>
        <a:spcAft>
          <a:spcPct val="0"/>
        </a:spcAft>
        <a:buChar char="»"/>
        <a:defRPr sz="2400">
          <a:solidFill>
            <a:schemeClr val="tx1"/>
          </a:solidFill>
          <a:latin typeface="+mn-lt"/>
        </a:defRPr>
      </a:lvl5pPr>
      <a:lvl6pPr marL="2485949" indent="-232081" algn="l" defTabSz="913449" rtl="0" fontAlgn="base">
        <a:spcBef>
          <a:spcPct val="0"/>
        </a:spcBef>
        <a:spcAft>
          <a:spcPct val="0"/>
        </a:spcAft>
        <a:buChar char="»"/>
        <a:defRPr sz="2400">
          <a:solidFill>
            <a:schemeClr val="tx1"/>
          </a:solidFill>
          <a:latin typeface="+mn-lt"/>
        </a:defRPr>
      </a:lvl6pPr>
      <a:lvl7pPr marL="2914407" indent="-232081" algn="l" defTabSz="913449" rtl="0" fontAlgn="base">
        <a:spcBef>
          <a:spcPct val="0"/>
        </a:spcBef>
        <a:spcAft>
          <a:spcPct val="0"/>
        </a:spcAft>
        <a:buChar char="»"/>
        <a:defRPr sz="2400">
          <a:solidFill>
            <a:schemeClr val="tx1"/>
          </a:solidFill>
          <a:latin typeface="+mn-lt"/>
        </a:defRPr>
      </a:lvl7pPr>
      <a:lvl8pPr marL="3342865" indent="-232081" algn="l" defTabSz="913449" rtl="0" fontAlgn="base">
        <a:spcBef>
          <a:spcPct val="0"/>
        </a:spcBef>
        <a:spcAft>
          <a:spcPct val="0"/>
        </a:spcAft>
        <a:buChar char="»"/>
        <a:defRPr sz="2400">
          <a:solidFill>
            <a:schemeClr val="tx1"/>
          </a:solidFill>
          <a:latin typeface="+mn-lt"/>
        </a:defRPr>
      </a:lvl8pPr>
      <a:lvl9pPr marL="3771323" indent="-232081" algn="l" defTabSz="913449" rtl="0" fontAlgn="base">
        <a:spcBef>
          <a:spcPct val="0"/>
        </a:spcBef>
        <a:spcAft>
          <a:spcPct val="0"/>
        </a:spcAft>
        <a:buChar char="»"/>
        <a:defRPr sz="2400">
          <a:solidFill>
            <a:schemeClr val="tx1"/>
          </a:solidFill>
          <a:latin typeface="+mn-lt"/>
        </a:defRPr>
      </a:lvl9pPr>
    </p:bodyStyle>
    <p:otherStyle>
      <a:defPPr>
        <a:defRPr lang="en-US"/>
      </a:defPPr>
      <a:lvl1pPr marL="0" algn="l" defTabSz="856915" rtl="0" eaLnBrk="1" latinLnBrk="0" hangingPunct="1">
        <a:defRPr sz="1700" kern="1200">
          <a:solidFill>
            <a:schemeClr val="tx1"/>
          </a:solidFill>
          <a:latin typeface="+mn-lt"/>
          <a:ea typeface="+mn-ea"/>
          <a:cs typeface="+mn-cs"/>
        </a:defRPr>
      </a:lvl1pPr>
      <a:lvl2pPr marL="428459" algn="l" defTabSz="856915" rtl="0" eaLnBrk="1" latinLnBrk="0" hangingPunct="1">
        <a:defRPr sz="1700" kern="1200">
          <a:solidFill>
            <a:schemeClr val="tx1"/>
          </a:solidFill>
          <a:latin typeface="+mn-lt"/>
          <a:ea typeface="+mn-ea"/>
          <a:cs typeface="+mn-cs"/>
        </a:defRPr>
      </a:lvl2pPr>
      <a:lvl3pPr marL="856915" algn="l" defTabSz="856915" rtl="0" eaLnBrk="1" latinLnBrk="0" hangingPunct="1">
        <a:defRPr sz="1700" kern="1200">
          <a:solidFill>
            <a:schemeClr val="tx1"/>
          </a:solidFill>
          <a:latin typeface="+mn-lt"/>
          <a:ea typeface="+mn-ea"/>
          <a:cs typeface="+mn-cs"/>
        </a:defRPr>
      </a:lvl3pPr>
      <a:lvl4pPr marL="1285374" algn="l" defTabSz="856915" rtl="0" eaLnBrk="1" latinLnBrk="0" hangingPunct="1">
        <a:defRPr sz="1700" kern="1200">
          <a:solidFill>
            <a:schemeClr val="tx1"/>
          </a:solidFill>
          <a:latin typeface="+mn-lt"/>
          <a:ea typeface="+mn-ea"/>
          <a:cs typeface="+mn-cs"/>
        </a:defRPr>
      </a:lvl4pPr>
      <a:lvl5pPr marL="1713831" algn="l" defTabSz="856915" rtl="0" eaLnBrk="1" latinLnBrk="0" hangingPunct="1">
        <a:defRPr sz="1700" kern="1200">
          <a:solidFill>
            <a:schemeClr val="tx1"/>
          </a:solidFill>
          <a:latin typeface="+mn-lt"/>
          <a:ea typeface="+mn-ea"/>
          <a:cs typeface="+mn-cs"/>
        </a:defRPr>
      </a:lvl5pPr>
      <a:lvl6pPr marL="2142289" algn="l" defTabSz="856915" rtl="0" eaLnBrk="1" latinLnBrk="0" hangingPunct="1">
        <a:defRPr sz="1700" kern="1200">
          <a:solidFill>
            <a:schemeClr val="tx1"/>
          </a:solidFill>
          <a:latin typeface="+mn-lt"/>
          <a:ea typeface="+mn-ea"/>
          <a:cs typeface="+mn-cs"/>
        </a:defRPr>
      </a:lvl6pPr>
      <a:lvl7pPr marL="2570747" algn="l" defTabSz="856915" rtl="0" eaLnBrk="1" latinLnBrk="0" hangingPunct="1">
        <a:defRPr sz="1700" kern="1200">
          <a:solidFill>
            <a:schemeClr val="tx1"/>
          </a:solidFill>
          <a:latin typeface="+mn-lt"/>
          <a:ea typeface="+mn-ea"/>
          <a:cs typeface="+mn-cs"/>
        </a:defRPr>
      </a:lvl7pPr>
      <a:lvl8pPr marL="2999205" algn="l" defTabSz="856915" rtl="0" eaLnBrk="1" latinLnBrk="0" hangingPunct="1">
        <a:defRPr sz="1700" kern="1200">
          <a:solidFill>
            <a:schemeClr val="tx1"/>
          </a:solidFill>
          <a:latin typeface="+mn-lt"/>
          <a:ea typeface="+mn-ea"/>
          <a:cs typeface="+mn-cs"/>
        </a:defRPr>
      </a:lvl8pPr>
      <a:lvl9pPr marL="3427662" algn="l" defTabSz="856915" rtl="0" eaLnBrk="1" latinLnBrk="0" hangingPunct="1">
        <a:defRPr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1218904"/>
            <a:ext cx="9144000" cy="5639097"/>
          </a:xfrm>
          <a:prstGeom prst="rect">
            <a:avLst/>
          </a:prstGeom>
          <a:solidFill>
            <a:srgbClr val="90DD8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6" tIns="45708" rIns="91416" bIns="45708"/>
          <a:lstStyle>
            <a:lvl1pPr defTabSz="974725">
              <a:defRPr>
                <a:solidFill>
                  <a:schemeClr val="tx1"/>
                </a:solidFill>
                <a:latin typeface="Arial" charset="0"/>
              </a:defRPr>
            </a:lvl1pPr>
            <a:lvl2pPr marL="487363" defTabSz="974725">
              <a:defRPr>
                <a:solidFill>
                  <a:schemeClr val="tx1"/>
                </a:solidFill>
                <a:latin typeface="Arial" charset="0"/>
              </a:defRPr>
            </a:lvl2pPr>
            <a:lvl3pPr marL="974725" defTabSz="974725">
              <a:defRPr>
                <a:solidFill>
                  <a:schemeClr val="tx1"/>
                </a:solidFill>
                <a:latin typeface="Arial" charset="0"/>
              </a:defRPr>
            </a:lvl3pPr>
            <a:lvl4pPr marL="1463675" defTabSz="974725">
              <a:defRPr>
                <a:solidFill>
                  <a:schemeClr val="tx1"/>
                </a:solidFill>
                <a:latin typeface="Arial" charset="0"/>
              </a:defRPr>
            </a:lvl4pPr>
            <a:lvl5pPr marL="1951038" defTabSz="974725">
              <a:defRPr>
                <a:solidFill>
                  <a:schemeClr val="tx1"/>
                </a:solidFill>
                <a:latin typeface="Arial" charset="0"/>
              </a:defRPr>
            </a:lvl5pPr>
            <a:lvl6pPr marL="2408238" defTabSz="974725" fontAlgn="base">
              <a:spcBef>
                <a:spcPct val="0"/>
              </a:spcBef>
              <a:spcAft>
                <a:spcPct val="0"/>
              </a:spcAft>
              <a:defRPr>
                <a:solidFill>
                  <a:schemeClr val="tx1"/>
                </a:solidFill>
                <a:latin typeface="Arial" charset="0"/>
              </a:defRPr>
            </a:lvl6pPr>
            <a:lvl7pPr marL="2865438" defTabSz="974725" fontAlgn="base">
              <a:spcBef>
                <a:spcPct val="0"/>
              </a:spcBef>
              <a:spcAft>
                <a:spcPct val="0"/>
              </a:spcAft>
              <a:defRPr>
                <a:solidFill>
                  <a:schemeClr val="tx1"/>
                </a:solidFill>
                <a:latin typeface="Arial" charset="0"/>
              </a:defRPr>
            </a:lvl7pPr>
            <a:lvl8pPr marL="3322638" defTabSz="974725" fontAlgn="base">
              <a:spcBef>
                <a:spcPct val="0"/>
              </a:spcBef>
              <a:spcAft>
                <a:spcPct val="0"/>
              </a:spcAft>
              <a:defRPr>
                <a:solidFill>
                  <a:schemeClr val="tx1"/>
                </a:solidFill>
                <a:latin typeface="Arial" charset="0"/>
              </a:defRPr>
            </a:lvl8pPr>
            <a:lvl9pPr marL="3779838" defTabSz="974725" fontAlgn="base">
              <a:spcBef>
                <a:spcPct val="0"/>
              </a:spcBef>
              <a:spcAft>
                <a:spcPct val="0"/>
              </a:spcAft>
              <a:defRPr>
                <a:solidFill>
                  <a:schemeClr val="tx1"/>
                </a:solidFill>
                <a:latin typeface="Arial" charset="0"/>
              </a:defRPr>
            </a:lvl9pPr>
          </a:lstStyle>
          <a:p>
            <a:pPr fontAlgn="base">
              <a:spcBef>
                <a:spcPct val="0"/>
              </a:spcBef>
              <a:spcAft>
                <a:spcPct val="0"/>
              </a:spcAft>
              <a:defRPr/>
            </a:pPr>
            <a:endParaRPr lang="en-US" altLang="en-US" sz="2400" smtClean="0">
              <a:solidFill>
                <a:srgbClr val="000000"/>
              </a:solidFill>
              <a:latin typeface="Franklin Gothic Medium"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1218903"/>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1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738" y="1"/>
            <a:ext cx="1187262" cy="1218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5"/>
          <p:cNvSpPr>
            <a:spLocks noGrp="1" noChangeArrowheads="1"/>
          </p:cNvSpPr>
          <p:nvPr>
            <p:ph type="title"/>
          </p:nvPr>
        </p:nvSpPr>
        <p:spPr bwMode="auto">
          <a:xfrm>
            <a:off x="986410" y="1443633"/>
            <a:ext cx="8157590" cy="118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t"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986411" y="2437806"/>
            <a:ext cx="7312521" cy="3811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l" defTabSz="913529" rtl="0" eaLnBrk="0" fontAlgn="base" hangingPunct="0">
        <a:spcBef>
          <a:spcPct val="0"/>
        </a:spcBef>
        <a:spcAft>
          <a:spcPct val="0"/>
        </a:spcAft>
        <a:defRPr sz="4800">
          <a:solidFill>
            <a:srgbClr val="82247A"/>
          </a:solidFill>
          <a:latin typeface="+mj-lt"/>
          <a:ea typeface="+mj-ea"/>
          <a:cs typeface="+mj-cs"/>
        </a:defRPr>
      </a:lvl1pPr>
      <a:lvl2pPr algn="l" defTabSz="913529" rtl="0" eaLnBrk="0" fontAlgn="base" hangingPunct="0">
        <a:spcBef>
          <a:spcPct val="0"/>
        </a:spcBef>
        <a:spcAft>
          <a:spcPct val="0"/>
        </a:spcAft>
        <a:defRPr sz="4800">
          <a:solidFill>
            <a:srgbClr val="82247A"/>
          </a:solidFill>
          <a:latin typeface="DeadHistoryRom" pitchFamily="2" charset="0"/>
        </a:defRPr>
      </a:lvl2pPr>
      <a:lvl3pPr algn="l" defTabSz="913529" rtl="0" eaLnBrk="0" fontAlgn="base" hangingPunct="0">
        <a:spcBef>
          <a:spcPct val="0"/>
        </a:spcBef>
        <a:spcAft>
          <a:spcPct val="0"/>
        </a:spcAft>
        <a:defRPr sz="4800">
          <a:solidFill>
            <a:srgbClr val="82247A"/>
          </a:solidFill>
          <a:latin typeface="DeadHistoryRom" pitchFamily="2" charset="0"/>
        </a:defRPr>
      </a:lvl3pPr>
      <a:lvl4pPr algn="l" defTabSz="913529" rtl="0" eaLnBrk="0" fontAlgn="base" hangingPunct="0">
        <a:spcBef>
          <a:spcPct val="0"/>
        </a:spcBef>
        <a:spcAft>
          <a:spcPct val="0"/>
        </a:spcAft>
        <a:defRPr sz="4800">
          <a:solidFill>
            <a:srgbClr val="82247A"/>
          </a:solidFill>
          <a:latin typeface="DeadHistoryRom" pitchFamily="2" charset="0"/>
        </a:defRPr>
      </a:lvl4pPr>
      <a:lvl5pPr algn="l" defTabSz="913529" rtl="0" eaLnBrk="0" fontAlgn="base" hangingPunct="0">
        <a:spcBef>
          <a:spcPct val="0"/>
        </a:spcBef>
        <a:spcAft>
          <a:spcPct val="0"/>
        </a:spcAft>
        <a:defRPr sz="4800">
          <a:solidFill>
            <a:srgbClr val="82247A"/>
          </a:solidFill>
          <a:latin typeface="DeadHistoryRom" pitchFamily="2" charset="0"/>
        </a:defRPr>
      </a:lvl5pPr>
      <a:lvl6pPr marL="428496" algn="l" defTabSz="913529" rtl="0" fontAlgn="base">
        <a:spcBef>
          <a:spcPct val="0"/>
        </a:spcBef>
        <a:spcAft>
          <a:spcPct val="0"/>
        </a:spcAft>
        <a:defRPr sz="4800">
          <a:solidFill>
            <a:srgbClr val="82247A"/>
          </a:solidFill>
          <a:latin typeface="DeadHistoryRom" pitchFamily="2" charset="0"/>
        </a:defRPr>
      </a:lvl6pPr>
      <a:lvl7pPr marL="856991" algn="l" defTabSz="913529" rtl="0" fontAlgn="base">
        <a:spcBef>
          <a:spcPct val="0"/>
        </a:spcBef>
        <a:spcAft>
          <a:spcPct val="0"/>
        </a:spcAft>
        <a:defRPr sz="4800">
          <a:solidFill>
            <a:srgbClr val="82247A"/>
          </a:solidFill>
          <a:latin typeface="DeadHistoryRom" pitchFamily="2" charset="0"/>
        </a:defRPr>
      </a:lvl7pPr>
      <a:lvl8pPr marL="1285487" algn="l" defTabSz="913529" rtl="0" fontAlgn="base">
        <a:spcBef>
          <a:spcPct val="0"/>
        </a:spcBef>
        <a:spcAft>
          <a:spcPct val="0"/>
        </a:spcAft>
        <a:defRPr sz="4800">
          <a:solidFill>
            <a:srgbClr val="82247A"/>
          </a:solidFill>
          <a:latin typeface="DeadHistoryRom" pitchFamily="2" charset="0"/>
        </a:defRPr>
      </a:lvl8pPr>
      <a:lvl9pPr marL="1713982" algn="l" defTabSz="913529" rtl="0" fontAlgn="base">
        <a:spcBef>
          <a:spcPct val="0"/>
        </a:spcBef>
        <a:spcAft>
          <a:spcPct val="0"/>
        </a:spcAft>
        <a:defRPr sz="4800">
          <a:solidFill>
            <a:srgbClr val="82247A"/>
          </a:solidFill>
          <a:latin typeface="DeadHistoryRom" pitchFamily="2" charset="0"/>
        </a:defRPr>
      </a:lvl9pPr>
    </p:titleStyle>
    <p:bodyStyle>
      <a:lvl1pPr marL="238053" indent="-238053" algn="l" defTabSz="913529" rtl="0" eaLnBrk="0" fontAlgn="base" hangingPunct="0">
        <a:spcBef>
          <a:spcPct val="0"/>
        </a:spcBef>
        <a:spcAft>
          <a:spcPts val="2098"/>
        </a:spcAft>
        <a:buChar char="•"/>
        <a:defRPr sz="2400">
          <a:solidFill>
            <a:schemeClr val="tx1"/>
          </a:solidFill>
          <a:latin typeface="+mn-lt"/>
          <a:ea typeface="+mn-ea"/>
          <a:cs typeface="+mn-cs"/>
        </a:defRPr>
      </a:lvl1pPr>
      <a:lvl2pPr marL="694819" indent="-238053" algn="l" defTabSz="913529" rtl="0" eaLnBrk="0" fontAlgn="base" hangingPunct="0">
        <a:spcBef>
          <a:spcPct val="0"/>
        </a:spcBef>
        <a:spcAft>
          <a:spcPts val="1395"/>
        </a:spcAft>
        <a:buChar char="–"/>
        <a:defRPr sz="2400">
          <a:solidFill>
            <a:schemeClr val="tx1"/>
          </a:solidFill>
          <a:latin typeface="+mn-lt"/>
        </a:defRPr>
      </a:lvl2pPr>
      <a:lvl3pPr marL="1142655" indent="-229126" algn="l" defTabSz="913529" rtl="0" eaLnBrk="0" fontAlgn="base" hangingPunct="0">
        <a:spcBef>
          <a:spcPct val="0"/>
        </a:spcBef>
        <a:spcAft>
          <a:spcPts val="1395"/>
        </a:spcAft>
        <a:buFont typeface="Wingdings" pitchFamily="2" charset="2"/>
        <a:buChar char="§"/>
        <a:defRPr sz="2400">
          <a:solidFill>
            <a:schemeClr val="tx1"/>
          </a:solidFill>
          <a:latin typeface="+mn-lt"/>
        </a:defRPr>
      </a:lvl3pPr>
      <a:lvl4pPr marL="1599420" indent="-227639" algn="l" defTabSz="913529" rtl="0" eaLnBrk="0" fontAlgn="base" hangingPunct="0">
        <a:spcBef>
          <a:spcPct val="0"/>
        </a:spcBef>
        <a:spcAft>
          <a:spcPts val="1395"/>
        </a:spcAft>
        <a:buChar char="–"/>
        <a:defRPr sz="2400">
          <a:solidFill>
            <a:schemeClr val="tx1"/>
          </a:solidFill>
          <a:latin typeface="+mn-lt"/>
        </a:defRPr>
      </a:lvl4pPr>
      <a:lvl5pPr marL="2057672" indent="-232102" algn="l" defTabSz="913529" rtl="0" eaLnBrk="0" fontAlgn="base" hangingPunct="0">
        <a:spcBef>
          <a:spcPct val="0"/>
        </a:spcBef>
        <a:spcAft>
          <a:spcPct val="0"/>
        </a:spcAft>
        <a:buChar char="»"/>
        <a:defRPr sz="2400">
          <a:solidFill>
            <a:schemeClr val="tx1"/>
          </a:solidFill>
          <a:latin typeface="+mn-lt"/>
        </a:defRPr>
      </a:lvl5pPr>
      <a:lvl6pPr marL="2486169" indent="-232102" algn="l" defTabSz="913529" rtl="0" fontAlgn="base">
        <a:spcBef>
          <a:spcPct val="0"/>
        </a:spcBef>
        <a:spcAft>
          <a:spcPct val="0"/>
        </a:spcAft>
        <a:buChar char="»"/>
        <a:defRPr sz="2400">
          <a:solidFill>
            <a:schemeClr val="tx1"/>
          </a:solidFill>
          <a:latin typeface="+mn-lt"/>
        </a:defRPr>
      </a:lvl6pPr>
      <a:lvl7pPr marL="2914664" indent="-232102" algn="l" defTabSz="913529" rtl="0" fontAlgn="base">
        <a:spcBef>
          <a:spcPct val="0"/>
        </a:spcBef>
        <a:spcAft>
          <a:spcPct val="0"/>
        </a:spcAft>
        <a:buChar char="»"/>
        <a:defRPr sz="2400">
          <a:solidFill>
            <a:schemeClr val="tx1"/>
          </a:solidFill>
          <a:latin typeface="+mn-lt"/>
        </a:defRPr>
      </a:lvl7pPr>
      <a:lvl8pPr marL="3343160" indent="-232102" algn="l" defTabSz="913529" rtl="0" fontAlgn="base">
        <a:spcBef>
          <a:spcPct val="0"/>
        </a:spcBef>
        <a:spcAft>
          <a:spcPct val="0"/>
        </a:spcAft>
        <a:buChar char="»"/>
        <a:defRPr sz="2400">
          <a:solidFill>
            <a:schemeClr val="tx1"/>
          </a:solidFill>
          <a:latin typeface="+mn-lt"/>
        </a:defRPr>
      </a:lvl8pPr>
      <a:lvl9pPr marL="3771656" indent="-232102" algn="l" defTabSz="913529" rtl="0" fontAlgn="base">
        <a:spcBef>
          <a:spcPct val="0"/>
        </a:spcBef>
        <a:spcAft>
          <a:spcPct val="0"/>
        </a:spcAft>
        <a:buChar char="»"/>
        <a:defRPr sz="2400">
          <a:solidFill>
            <a:schemeClr val="tx1"/>
          </a:solidFill>
          <a:latin typeface="+mn-lt"/>
        </a:defRPr>
      </a:lvl9pPr>
    </p:bodyStyle>
    <p:otherStyle>
      <a:defPPr>
        <a:defRPr lang="en-US"/>
      </a:defPPr>
      <a:lvl1pPr marL="0" algn="l" defTabSz="856991" rtl="0" eaLnBrk="1" latinLnBrk="0" hangingPunct="1">
        <a:defRPr sz="1700" kern="1200">
          <a:solidFill>
            <a:schemeClr val="tx1"/>
          </a:solidFill>
          <a:latin typeface="+mn-lt"/>
          <a:ea typeface="+mn-ea"/>
          <a:cs typeface="+mn-cs"/>
        </a:defRPr>
      </a:lvl1pPr>
      <a:lvl2pPr marL="428496" algn="l" defTabSz="856991" rtl="0" eaLnBrk="1" latinLnBrk="0" hangingPunct="1">
        <a:defRPr sz="1700" kern="1200">
          <a:solidFill>
            <a:schemeClr val="tx1"/>
          </a:solidFill>
          <a:latin typeface="+mn-lt"/>
          <a:ea typeface="+mn-ea"/>
          <a:cs typeface="+mn-cs"/>
        </a:defRPr>
      </a:lvl2pPr>
      <a:lvl3pPr marL="856991" algn="l" defTabSz="856991" rtl="0" eaLnBrk="1" latinLnBrk="0" hangingPunct="1">
        <a:defRPr sz="1700" kern="1200">
          <a:solidFill>
            <a:schemeClr val="tx1"/>
          </a:solidFill>
          <a:latin typeface="+mn-lt"/>
          <a:ea typeface="+mn-ea"/>
          <a:cs typeface="+mn-cs"/>
        </a:defRPr>
      </a:lvl3pPr>
      <a:lvl4pPr marL="1285487" algn="l" defTabSz="856991" rtl="0" eaLnBrk="1" latinLnBrk="0" hangingPunct="1">
        <a:defRPr sz="1700" kern="1200">
          <a:solidFill>
            <a:schemeClr val="tx1"/>
          </a:solidFill>
          <a:latin typeface="+mn-lt"/>
          <a:ea typeface="+mn-ea"/>
          <a:cs typeface="+mn-cs"/>
        </a:defRPr>
      </a:lvl4pPr>
      <a:lvl5pPr marL="1713982" algn="l" defTabSz="856991" rtl="0" eaLnBrk="1" latinLnBrk="0" hangingPunct="1">
        <a:defRPr sz="1700" kern="1200">
          <a:solidFill>
            <a:schemeClr val="tx1"/>
          </a:solidFill>
          <a:latin typeface="+mn-lt"/>
          <a:ea typeface="+mn-ea"/>
          <a:cs typeface="+mn-cs"/>
        </a:defRPr>
      </a:lvl5pPr>
      <a:lvl6pPr marL="2142478" algn="l" defTabSz="856991" rtl="0" eaLnBrk="1" latinLnBrk="0" hangingPunct="1">
        <a:defRPr sz="1700" kern="1200">
          <a:solidFill>
            <a:schemeClr val="tx1"/>
          </a:solidFill>
          <a:latin typeface="+mn-lt"/>
          <a:ea typeface="+mn-ea"/>
          <a:cs typeface="+mn-cs"/>
        </a:defRPr>
      </a:lvl6pPr>
      <a:lvl7pPr marL="2570974" algn="l" defTabSz="856991" rtl="0" eaLnBrk="1" latinLnBrk="0" hangingPunct="1">
        <a:defRPr sz="1700" kern="1200">
          <a:solidFill>
            <a:schemeClr val="tx1"/>
          </a:solidFill>
          <a:latin typeface="+mn-lt"/>
          <a:ea typeface="+mn-ea"/>
          <a:cs typeface="+mn-cs"/>
        </a:defRPr>
      </a:lvl7pPr>
      <a:lvl8pPr marL="2999470" algn="l" defTabSz="856991" rtl="0" eaLnBrk="1" latinLnBrk="0" hangingPunct="1">
        <a:defRPr sz="1700" kern="1200">
          <a:solidFill>
            <a:schemeClr val="tx1"/>
          </a:solidFill>
          <a:latin typeface="+mn-lt"/>
          <a:ea typeface="+mn-ea"/>
          <a:cs typeface="+mn-cs"/>
        </a:defRPr>
      </a:lvl8pPr>
      <a:lvl9pPr marL="3427965" algn="l" defTabSz="856991"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60585" y="98079"/>
            <a:ext cx="8149137" cy="1676400"/>
          </a:xfrm>
        </p:spPr>
        <p:txBody>
          <a:bodyPr anchor="t"/>
          <a:lstStyle/>
          <a:p>
            <a:pPr algn="ctr" eaLnBrk="1" hangingPunct="1"/>
            <a:r>
              <a:rPr lang="en-US" altLang="en-US" sz="4800" dirty="0"/>
              <a:t>Syphilis</a:t>
            </a:r>
            <a:r>
              <a:rPr lang="en-US" altLang="en-US" dirty="0" smtClean="0"/>
              <a:t/>
            </a:r>
            <a:br>
              <a:rPr lang="en-US" altLang="en-US" dirty="0" smtClean="0"/>
            </a:br>
            <a:r>
              <a:rPr lang="en-US" altLang="en-US" sz="5400" dirty="0"/>
              <a:t>The Great Mimic</a:t>
            </a:r>
          </a:p>
        </p:txBody>
      </p:sp>
      <p:pic>
        <p:nvPicPr>
          <p:cNvPr id="3075" name="Picture 4" descr="1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4083127"/>
            <a:ext cx="2255549" cy="23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05" y="5786438"/>
            <a:ext cx="983433"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2999" y="228600"/>
            <a:ext cx="7010401" cy="1371600"/>
          </a:xfrm>
        </p:spPr>
        <p:txBody>
          <a:bodyPr/>
          <a:lstStyle/>
          <a:p>
            <a:pPr eaLnBrk="1" hangingPunct="1"/>
            <a:r>
              <a:rPr lang="en-US" altLang="en-US" sz="4400" dirty="0"/>
              <a:t>What is Secondary Syphilis?</a:t>
            </a:r>
          </a:p>
        </p:txBody>
      </p:sp>
      <p:sp>
        <p:nvSpPr>
          <p:cNvPr id="14339" name="Rectangle 3"/>
          <p:cNvSpPr>
            <a:spLocks noGrp="1" noChangeArrowheads="1"/>
          </p:cNvSpPr>
          <p:nvPr>
            <p:ph type="body" idx="1"/>
          </p:nvPr>
        </p:nvSpPr>
        <p:spPr>
          <a:xfrm>
            <a:off x="1295400" y="2071688"/>
            <a:ext cx="7455350" cy="4143375"/>
          </a:xfrm>
        </p:spPr>
        <p:txBody>
          <a:bodyPr/>
          <a:lstStyle/>
          <a:p>
            <a:pPr marL="346634" indent="-346634"/>
            <a:r>
              <a:rPr lang="en-US" altLang="en-US" dirty="0" smtClean="0"/>
              <a:t>Symptoms are caused by the spread of</a:t>
            </a:r>
            <a:br>
              <a:rPr lang="en-US" altLang="en-US" dirty="0" smtClean="0"/>
            </a:br>
            <a:r>
              <a:rPr lang="en-US" altLang="en-US" dirty="0" smtClean="0"/>
              <a:t>the bacteria</a:t>
            </a:r>
          </a:p>
          <a:p>
            <a:pPr marL="346634" indent="-346634"/>
            <a:r>
              <a:rPr lang="en-US" altLang="en-US" dirty="0" smtClean="0"/>
              <a:t>Fever, sore throat, rash, lymph gland swelling, loss of hair</a:t>
            </a:r>
            <a:r>
              <a:rPr lang="en-US" altLang="en-US" baseline="30000" dirty="0" smtClean="0"/>
              <a:t>1</a:t>
            </a:r>
          </a:p>
          <a:p>
            <a:pPr marL="346634" indent="-346634"/>
            <a:r>
              <a:rPr lang="en-US" altLang="en-US" dirty="0" smtClean="0"/>
              <a:t>External genital lesions called </a:t>
            </a:r>
            <a:r>
              <a:rPr lang="en-US" altLang="en-US" dirty="0" err="1" smtClean="0"/>
              <a:t>condyloma</a:t>
            </a:r>
            <a:r>
              <a:rPr lang="en-US" altLang="en-US" dirty="0" smtClean="0"/>
              <a:t> </a:t>
            </a:r>
            <a:r>
              <a:rPr lang="en-US" altLang="en-US" dirty="0" err="1" smtClean="0"/>
              <a:t>lata</a:t>
            </a:r>
            <a:endParaRPr lang="en-US" altLang="en-US" dirty="0" smtClean="0"/>
          </a:p>
          <a:p>
            <a:pPr marL="346634" indent="-346634"/>
            <a:r>
              <a:rPr lang="en-US" altLang="en-US" dirty="0" smtClean="0"/>
              <a:t>Lesions resolve in 3-12 weeks</a:t>
            </a:r>
            <a:r>
              <a:rPr lang="en-US" altLang="en-US" baseline="30000" dirty="0" smtClean="0"/>
              <a:t>2</a:t>
            </a:r>
            <a:endParaRPr lang="en-US" altLang="en-US" dirty="0" smtClean="0"/>
          </a:p>
        </p:txBody>
      </p:sp>
      <p:sp>
        <p:nvSpPr>
          <p:cNvPr id="14340" name="Text Box 4"/>
          <p:cNvSpPr txBox="1">
            <a:spLocks noChangeArrowheads="1"/>
          </p:cNvSpPr>
          <p:nvPr/>
        </p:nvSpPr>
        <p:spPr bwMode="auto">
          <a:xfrm>
            <a:off x="1600200" y="6215065"/>
            <a:ext cx="4570512" cy="46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lstStyle>
            <a:lvl1pPr marL="365125" indent="-304800" defTabSz="974725" eaLnBrk="0" hangingPunct="0">
              <a:spcAft>
                <a:spcPts val="2238"/>
              </a:spcAft>
              <a:buChar char="•"/>
              <a:defRPr sz="2600">
                <a:solidFill>
                  <a:schemeClr val="tx1"/>
                </a:solidFill>
                <a:latin typeface="Franklin Gothic Medium" pitchFamily="34" charset="0"/>
              </a:defRPr>
            </a:lvl1pPr>
            <a:lvl2pPr marL="854075" indent="-366713" defTabSz="974725" eaLnBrk="0" hangingPunct="0">
              <a:spcAft>
                <a:spcPts val="1488"/>
              </a:spcAft>
              <a:buChar char="–"/>
              <a:defRPr sz="2600">
                <a:solidFill>
                  <a:schemeClr val="tx1"/>
                </a:solidFill>
                <a:latin typeface="Franklin Gothic Medium" pitchFamily="34" charset="0"/>
              </a:defRPr>
            </a:lvl2pPr>
            <a:lvl3pPr marL="1341438" indent="-366713"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28800" indent="-365125" defTabSz="974725" eaLnBrk="0" hangingPunct="0">
              <a:spcAft>
                <a:spcPts val="1488"/>
              </a:spcAft>
              <a:buChar char="–"/>
              <a:defRPr sz="2600">
                <a:solidFill>
                  <a:schemeClr val="tx1"/>
                </a:solidFill>
                <a:latin typeface="Franklin Gothic Medium" pitchFamily="34" charset="0"/>
              </a:defRPr>
            </a:lvl4pPr>
            <a:lvl5pPr marL="2316163" indent="-365125" defTabSz="974725" eaLnBrk="0" hangingPunct="0">
              <a:buChar char="»"/>
              <a:defRPr sz="2600">
                <a:solidFill>
                  <a:schemeClr val="tx1"/>
                </a:solidFill>
                <a:latin typeface="Franklin Gothic Medium" pitchFamily="34" charset="0"/>
              </a:defRPr>
            </a:lvl5pPr>
            <a:lvl6pPr marL="2773363" indent="-365125" defTabSz="974725" eaLnBrk="0" fontAlgn="base" hangingPunct="0">
              <a:spcBef>
                <a:spcPct val="0"/>
              </a:spcBef>
              <a:spcAft>
                <a:spcPct val="0"/>
              </a:spcAft>
              <a:buChar char="»"/>
              <a:defRPr sz="2600">
                <a:solidFill>
                  <a:schemeClr val="tx1"/>
                </a:solidFill>
                <a:latin typeface="Franklin Gothic Medium" pitchFamily="34" charset="0"/>
              </a:defRPr>
            </a:lvl6pPr>
            <a:lvl7pPr marL="3230563" indent="-365125" defTabSz="974725" eaLnBrk="0" fontAlgn="base" hangingPunct="0">
              <a:spcBef>
                <a:spcPct val="0"/>
              </a:spcBef>
              <a:spcAft>
                <a:spcPct val="0"/>
              </a:spcAft>
              <a:buChar char="»"/>
              <a:defRPr sz="2600">
                <a:solidFill>
                  <a:schemeClr val="tx1"/>
                </a:solidFill>
                <a:latin typeface="Franklin Gothic Medium" pitchFamily="34" charset="0"/>
              </a:defRPr>
            </a:lvl7pPr>
            <a:lvl8pPr marL="3687763" indent="-365125" defTabSz="974725" eaLnBrk="0" fontAlgn="base" hangingPunct="0">
              <a:spcBef>
                <a:spcPct val="0"/>
              </a:spcBef>
              <a:spcAft>
                <a:spcPct val="0"/>
              </a:spcAft>
              <a:buChar char="»"/>
              <a:defRPr sz="2600">
                <a:solidFill>
                  <a:schemeClr val="tx1"/>
                </a:solidFill>
                <a:latin typeface="Franklin Gothic Medium" pitchFamily="34" charset="0"/>
              </a:defRPr>
            </a:lvl8pPr>
            <a:lvl9pPr marL="4144963" indent="-365125"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AutoNum type="arabicPeriod"/>
            </a:pPr>
            <a:r>
              <a:rPr lang="en-US" altLang="en-US" sz="1300" dirty="0" err="1">
                <a:solidFill>
                  <a:srgbClr val="000000"/>
                </a:solidFill>
              </a:rPr>
              <a:t>Augenbraun</a:t>
            </a:r>
            <a:r>
              <a:rPr lang="en-US" altLang="en-US" sz="1300" dirty="0">
                <a:solidFill>
                  <a:srgbClr val="000000"/>
                </a:solidFill>
              </a:rPr>
              <a:t> M. 2003. In: Dale DC.</a:t>
            </a:r>
          </a:p>
          <a:p>
            <a:pPr eaLnBrk="1" hangingPunct="1">
              <a:spcAft>
                <a:spcPct val="0"/>
              </a:spcAft>
              <a:buFontTx/>
              <a:buAutoNum type="arabicPeriod"/>
            </a:pPr>
            <a:r>
              <a:rPr lang="en-US" altLang="en-US" sz="1300" dirty="0">
                <a:solidFill>
                  <a:srgbClr val="000000"/>
                </a:solidFill>
              </a:rPr>
              <a:t>Sparling PF. 2008. In: Holmes KK, et al.</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5" descr="penis_syphil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505" y="686100"/>
            <a:ext cx="5486995" cy="5485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Line 6"/>
          <p:cNvSpPr>
            <a:spLocks noChangeShapeType="1"/>
          </p:cNvSpPr>
          <p:nvPr/>
        </p:nvSpPr>
        <p:spPr bwMode="auto">
          <a:xfrm flipH="1">
            <a:off x="4496125" y="1448101"/>
            <a:ext cx="1599382" cy="686097"/>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5692" tIns="42846" rIns="85692" bIns="42846"/>
          <a:lstStyle/>
          <a:p>
            <a:pPr defTabSz="857067" fontAlgn="base">
              <a:spcBef>
                <a:spcPct val="0"/>
              </a:spcBef>
              <a:spcAft>
                <a:spcPct val="0"/>
              </a:spcAft>
            </a:pPr>
            <a:endParaRPr lang="en-US" sz="1000">
              <a:solidFill>
                <a:srgbClr val="000000"/>
              </a:solidFill>
              <a:latin typeface="Franklin Gothic Book" pitchFamily="34" charset="0"/>
            </a:endParaRPr>
          </a:p>
        </p:txBody>
      </p:sp>
      <p:sp>
        <p:nvSpPr>
          <p:cNvPr id="18436" name="Text Box 9"/>
          <p:cNvSpPr txBox="1">
            <a:spLocks noChangeArrowheads="1"/>
          </p:cNvSpPr>
          <p:nvPr/>
        </p:nvSpPr>
        <p:spPr bwMode="auto">
          <a:xfrm>
            <a:off x="6019626" y="1067101"/>
            <a:ext cx="1523504" cy="949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8" tIns="45704" rIns="91408" bIns="45704">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50000"/>
              </a:spcBef>
              <a:spcAft>
                <a:spcPct val="0"/>
              </a:spcAft>
              <a:buFontTx/>
              <a:buNone/>
            </a:pPr>
            <a:r>
              <a:rPr lang="en-US" altLang="en-US" sz="2800">
                <a:solidFill>
                  <a:srgbClr val="000000"/>
                </a:solidFill>
              </a:rPr>
              <a:t>Syphilis</a:t>
            </a:r>
          </a:p>
          <a:p>
            <a:pPr eaLnBrk="1" fontAlgn="base" hangingPunct="1">
              <a:spcBef>
                <a:spcPct val="0"/>
              </a:spcBef>
              <a:spcAft>
                <a:spcPct val="0"/>
              </a:spcAft>
              <a:buFontTx/>
              <a:buNone/>
            </a:pPr>
            <a:r>
              <a:rPr lang="en-US" altLang="en-US" sz="2800">
                <a:solidFill>
                  <a:srgbClr val="000000"/>
                </a:solidFill>
              </a:rPr>
              <a:t>chancre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29976" y="214315"/>
            <a:ext cx="7312521" cy="913805"/>
          </a:xfrm>
        </p:spPr>
        <p:txBody>
          <a:bodyPr/>
          <a:lstStyle/>
          <a:p>
            <a:pPr eaLnBrk="1" hangingPunct="1"/>
            <a:r>
              <a:rPr lang="en-US" altLang="en-US" smtClean="0"/>
              <a:t>What is Latent Syphilis?</a:t>
            </a:r>
          </a:p>
        </p:txBody>
      </p:sp>
      <p:sp>
        <p:nvSpPr>
          <p:cNvPr id="15363" name="Rectangle 3"/>
          <p:cNvSpPr>
            <a:spLocks noGrp="1" noChangeArrowheads="1"/>
          </p:cNvSpPr>
          <p:nvPr>
            <p:ph type="body" idx="1"/>
          </p:nvPr>
        </p:nvSpPr>
        <p:spPr>
          <a:xfrm>
            <a:off x="1295400" y="1857375"/>
            <a:ext cx="7427082" cy="4572000"/>
          </a:xfrm>
        </p:spPr>
        <p:txBody>
          <a:bodyPr/>
          <a:lstStyle/>
          <a:p>
            <a:pPr marL="346634" indent="-346634"/>
            <a:r>
              <a:rPr lang="en-US" altLang="en-US" sz="2200" dirty="0"/>
              <a:t>Latent stage can be divided into early and late stages</a:t>
            </a:r>
          </a:p>
          <a:p>
            <a:pPr marL="346634" indent="-346634"/>
            <a:r>
              <a:rPr lang="en-US" altLang="en-US" sz="2200" dirty="0"/>
              <a:t>Mostly asymptomatic and contagious </a:t>
            </a:r>
          </a:p>
          <a:p>
            <a:pPr marL="346634" indent="-346634"/>
            <a:r>
              <a:rPr lang="en-US" altLang="en-US" sz="2200" dirty="0"/>
              <a:t>Early latent stage usually during first year of infection</a:t>
            </a:r>
          </a:p>
          <a:p>
            <a:pPr marL="346634" indent="-346634"/>
            <a:r>
              <a:rPr lang="en-US" altLang="en-US" sz="2200" dirty="0"/>
              <a:t>One-fourth of patients in early latent stage have a relapse (</a:t>
            </a:r>
            <a:r>
              <a:rPr lang="en-US" altLang="en-US" sz="2200" dirty="0" err="1"/>
              <a:t>ie</a:t>
            </a:r>
            <a:r>
              <a:rPr lang="en-US" altLang="en-US" sz="2200" dirty="0"/>
              <a:t>, become symptomatic again)</a:t>
            </a:r>
          </a:p>
          <a:p>
            <a:pPr marL="346634" indent="-346634"/>
            <a:r>
              <a:rPr lang="en-US" altLang="en-US" sz="2200" dirty="0"/>
              <a:t>Relapse is rare in late latent syphilis</a:t>
            </a:r>
          </a:p>
          <a:p>
            <a:pPr marL="346634" indent="-346634"/>
            <a:r>
              <a:rPr lang="en-US" altLang="en-US" sz="2200" dirty="0"/>
              <a:t>May resolve by itself or advance to the tertiary stage</a:t>
            </a:r>
            <a:r>
              <a:rPr lang="en-US" altLang="en-US" sz="2200" baseline="30000" dirty="0"/>
              <a:t>1</a:t>
            </a:r>
          </a:p>
        </p:txBody>
      </p:sp>
      <p:sp>
        <p:nvSpPr>
          <p:cNvPr id="15364" name="Text Box 4"/>
          <p:cNvSpPr txBox="1">
            <a:spLocks noChangeArrowheads="1"/>
          </p:cNvSpPr>
          <p:nvPr/>
        </p:nvSpPr>
        <p:spPr bwMode="auto">
          <a:xfrm>
            <a:off x="1524000" y="6429375"/>
            <a:ext cx="4570512" cy="305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lstStyle>
            <a:lvl1pPr marL="365125" indent="-304800" defTabSz="974725" eaLnBrk="0" hangingPunct="0">
              <a:spcAft>
                <a:spcPts val="2238"/>
              </a:spcAft>
              <a:buChar char="•"/>
              <a:defRPr sz="2600">
                <a:solidFill>
                  <a:schemeClr val="tx1"/>
                </a:solidFill>
                <a:latin typeface="Franklin Gothic Medium" pitchFamily="34" charset="0"/>
              </a:defRPr>
            </a:lvl1pPr>
            <a:lvl2pPr marL="854075" indent="-366713" defTabSz="974725" eaLnBrk="0" hangingPunct="0">
              <a:spcAft>
                <a:spcPts val="1488"/>
              </a:spcAft>
              <a:buChar char="–"/>
              <a:defRPr sz="2600">
                <a:solidFill>
                  <a:schemeClr val="tx1"/>
                </a:solidFill>
                <a:latin typeface="Franklin Gothic Medium" pitchFamily="34" charset="0"/>
              </a:defRPr>
            </a:lvl2pPr>
            <a:lvl3pPr marL="1341438" indent="-366713"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28800" indent="-365125" defTabSz="974725" eaLnBrk="0" hangingPunct="0">
              <a:spcAft>
                <a:spcPts val="1488"/>
              </a:spcAft>
              <a:buChar char="–"/>
              <a:defRPr sz="2600">
                <a:solidFill>
                  <a:schemeClr val="tx1"/>
                </a:solidFill>
                <a:latin typeface="Franklin Gothic Medium" pitchFamily="34" charset="0"/>
              </a:defRPr>
            </a:lvl4pPr>
            <a:lvl5pPr marL="2316163" indent="-365125" defTabSz="974725" eaLnBrk="0" hangingPunct="0">
              <a:buChar char="»"/>
              <a:defRPr sz="2600">
                <a:solidFill>
                  <a:schemeClr val="tx1"/>
                </a:solidFill>
                <a:latin typeface="Franklin Gothic Medium" pitchFamily="34" charset="0"/>
              </a:defRPr>
            </a:lvl5pPr>
            <a:lvl6pPr marL="2773363" indent="-365125" defTabSz="974725" eaLnBrk="0" fontAlgn="base" hangingPunct="0">
              <a:spcBef>
                <a:spcPct val="0"/>
              </a:spcBef>
              <a:spcAft>
                <a:spcPct val="0"/>
              </a:spcAft>
              <a:buChar char="»"/>
              <a:defRPr sz="2600">
                <a:solidFill>
                  <a:schemeClr val="tx1"/>
                </a:solidFill>
                <a:latin typeface="Franklin Gothic Medium" pitchFamily="34" charset="0"/>
              </a:defRPr>
            </a:lvl6pPr>
            <a:lvl7pPr marL="3230563" indent="-365125" defTabSz="974725" eaLnBrk="0" fontAlgn="base" hangingPunct="0">
              <a:spcBef>
                <a:spcPct val="0"/>
              </a:spcBef>
              <a:spcAft>
                <a:spcPct val="0"/>
              </a:spcAft>
              <a:buChar char="»"/>
              <a:defRPr sz="2600">
                <a:solidFill>
                  <a:schemeClr val="tx1"/>
                </a:solidFill>
                <a:latin typeface="Franklin Gothic Medium" pitchFamily="34" charset="0"/>
              </a:defRPr>
            </a:lvl7pPr>
            <a:lvl8pPr marL="3687763" indent="-365125" defTabSz="974725" eaLnBrk="0" fontAlgn="base" hangingPunct="0">
              <a:spcBef>
                <a:spcPct val="0"/>
              </a:spcBef>
              <a:spcAft>
                <a:spcPct val="0"/>
              </a:spcAft>
              <a:buChar char="»"/>
              <a:defRPr sz="2600">
                <a:solidFill>
                  <a:schemeClr val="tx1"/>
                </a:solidFill>
                <a:latin typeface="Franklin Gothic Medium" pitchFamily="34" charset="0"/>
              </a:defRPr>
            </a:lvl8pPr>
            <a:lvl9pPr marL="4144963" indent="-365125"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AutoNum type="arabicPeriod"/>
            </a:pPr>
            <a:r>
              <a:rPr lang="en-US" altLang="en-US" sz="1300" dirty="0">
                <a:solidFill>
                  <a:srgbClr val="000000"/>
                </a:solidFill>
              </a:rPr>
              <a:t>Sparling, PF. 2008. In: Holmes KK, et al.</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9974" y="214312"/>
            <a:ext cx="7369058" cy="928688"/>
          </a:xfrm>
        </p:spPr>
        <p:txBody>
          <a:bodyPr/>
          <a:lstStyle/>
          <a:p>
            <a:pPr eaLnBrk="1" hangingPunct="1"/>
            <a:r>
              <a:rPr lang="en-US" altLang="en-US" smtClean="0"/>
              <a:t>What is Tertiary Syphilis?</a:t>
            </a:r>
          </a:p>
        </p:txBody>
      </p:sp>
      <p:sp>
        <p:nvSpPr>
          <p:cNvPr id="16387" name="Rectangle 3"/>
          <p:cNvSpPr>
            <a:spLocks noGrp="1" noChangeArrowheads="1"/>
          </p:cNvSpPr>
          <p:nvPr>
            <p:ph type="body" idx="1"/>
          </p:nvPr>
        </p:nvSpPr>
        <p:spPr>
          <a:xfrm>
            <a:off x="1217018" y="2214562"/>
            <a:ext cx="7926982" cy="4000500"/>
          </a:xfrm>
        </p:spPr>
        <p:txBody>
          <a:bodyPr/>
          <a:lstStyle/>
          <a:p>
            <a:pPr marL="348124" indent="-348124"/>
            <a:r>
              <a:rPr lang="en-US" altLang="en-US" sz="2200" dirty="0"/>
              <a:t>Occurs in </a:t>
            </a:r>
            <a:r>
              <a:rPr lang="en-US" altLang="en-US" sz="2200" dirty="0">
                <a:cs typeface="Arial" charset="0"/>
              </a:rPr>
              <a:t>1/3 </a:t>
            </a:r>
            <a:r>
              <a:rPr lang="en-US" altLang="en-US" sz="2200" dirty="0"/>
              <a:t>of the cases, months or years after latency</a:t>
            </a:r>
            <a:r>
              <a:rPr lang="en-US" altLang="en-US" sz="2200" baseline="30000" dirty="0"/>
              <a:t>1</a:t>
            </a:r>
            <a:endParaRPr lang="en-US" altLang="en-US" sz="2200" dirty="0"/>
          </a:p>
          <a:p>
            <a:pPr marL="348124" indent="-348124"/>
            <a:r>
              <a:rPr lang="en-US" altLang="en-US" sz="2200" dirty="0"/>
              <a:t>Causes walls of major arteries to weaken and balloon out; these aneurysms can rupture and may be fatal</a:t>
            </a:r>
          </a:p>
          <a:p>
            <a:pPr marL="348124" indent="-348124"/>
            <a:r>
              <a:rPr lang="en-US" altLang="en-US" sz="2200" dirty="0"/>
              <a:t>Affects the brain and its coverings to cause paralysis, mental confusion, insomnia, and headaches</a:t>
            </a:r>
          </a:p>
          <a:p>
            <a:pPr marL="348124" indent="-348124"/>
            <a:r>
              <a:rPr lang="en-US" altLang="en-US" sz="2200" dirty="0" err="1"/>
              <a:t>Gummas</a:t>
            </a:r>
            <a:r>
              <a:rPr lang="en-US" altLang="en-US" sz="2200" dirty="0"/>
              <a:t> - destructive lesions in skin, bones, and other organs</a:t>
            </a:r>
            <a:r>
              <a:rPr lang="en-US" altLang="en-US" sz="2200" baseline="30000" dirty="0"/>
              <a:t>2</a:t>
            </a:r>
          </a:p>
        </p:txBody>
      </p:sp>
      <p:sp>
        <p:nvSpPr>
          <p:cNvPr id="16388" name="Text Box 4"/>
          <p:cNvSpPr txBox="1">
            <a:spLocks noChangeArrowheads="1"/>
          </p:cNvSpPr>
          <p:nvPr/>
        </p:nvSpPr>
        <p:spPr bwMode="auto">
          <a:xfrm>
            <a:off x="1600200" y="6215062"/>
            <a:ext cx="4570512" cy="506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lstStyle>
            <a:lvl1pPr marL="365125" indent="-304800" defTabSz="974725" eaLnBrk="0" hangingPunct="0">
              <a:spcAft>
                <a:spcPts val="2238"/>
              </a:spcAft>
              <a:buChar char="•"/>
              <a:defRPr sz="2600">
                <a:solidFill>
                  <a:schemeClr val="tx1"/>
                </a:solidFill>
                <a:latin typeface="Franklin Gothic Medium" pitchFamily="34" charset="0"/>
              </a:defRPr>
            </a:lvl1pPr>
            <a:lvl2pPr marL="854075" indent="-366713" defTabSz="974725" eaLnBrk="0" hangingPunct="0">
              <a:spcAft>
                <a:spcPts val="1488"/>
              </a:spcAft>
              <a:buChar char="–"/>
              <a:defRPr sz="2600">
                <a:solidFill>
                  <a:schemeClr val="tx1"/>
                </a:solidFill>
                <a:latin typeface="Franklin Gothic Medium" pitchFamily="34" charset="0"/>
              </a:defRPr>
            </a:lvl2pPr>
            <a:lvl3pPr marL="1341438" indent="-366713"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28800" indent="-365125" defTabSz="974725" eaLnBrk="0" hangingPunct="0">
              <a:spcAft>
                <a:spcPts val="1488"/>
              </a:spcAft>
              <a:buChar char="–"/>
              <a:defRPr sz="2600">
                <a:solidFill>
                  <a:schemeClr val="tx1"/>
                </a:solidFill>
                <a:latin typeface="Franklin Gothic Medium" pitchFamily="34" charset="0"/>
              </a:defRPr>
            </a:lvl4pPr>
            <a:lvl5pPr marL="2316163" indent="-365125" defTabSz="974725" eaLnBrk="0" hangingPunct="0">
              <a:buChar char="»"/>
              <a:defRPr sz="2600">
                <a:solidFill>
                  <a:schemeClr val="tx1"/>
                </a:solidFill>
                <a:latin typeface="Franklin Gothic Medium" pitchFamily="34" charset="0"/>
              </a:defRPr>
            </a:lvl5pPr>
            <a:lvl6pPr marL="2773363" indent="-365125" defTabSz="974725" eaLnBrk="0" fontAlgn="base" hangingPunct="0">
              <a:spcBef>
                <a:spcPct val="0"/>
              </a:spcBef>
              <a:spcAft>
                <a:spcPct val="0"/>
              </a:spcAft>
              <a:buChar char="»"/>
              <a:defRPr sz="2600">
                <a:solidFill>
                  <a:schemeClr val="tx1"/>
                </a:solidFill>
                <a:latin typeface="Franklin Gothic Medium" pitchFamily="34" charset="0"/>
              </a:defRPr>
            </a:lvl6pPr>
            <a:lvl7pPr marL="3230563" indent="-365125" defTabSz="974725" eaLnBrk="0" fontAlgn="base" hangingPunct="0">
              <a:spcBef>
                <a:spcPct val="0"/>
              </a:spcBef>
              <a:spcAft>
                <a:spcPct val="0"/>
              </a:spcAft>
              <a:buChar char="»"/>
              <a:defRPr sz="2600">
                <a:solidFill>
                  <a:schemeClr val="tx1"/>
                </a:solidFill>
                <a:latin typeface="Franklin Gothic Medium" pitchFamily="34" charset="0"/>
              </a:defRPr>
            </a:lvl7pPr>
            <a:lvl8pPr marL="3687763" indent="-365125" defTabSz="974725" eaLnBrk="0" fontAlgn="base" hangingPunct="0">
              <a:spcBef>
                <a:spcPct val="0"/>
              </a:spcBef>
              <a:spcAft>
                <a:spcPct val="0"/>
              </a:spcAft>
              <a:buChar char="»"/>
              <a:defRPr sz="2600">
                <a:solidFill>
                  <a:schemeClr val="tx1"/>
                </a:solidFill>
                <a:latin typeface="Franklin Gothic Medium" pitchFamily="34" charset="0"/>
              </a:defRPr>
            </a:lvl8pPr>
            <a:lvl9pPr marL="4144963" indent="-365125"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AutoNum type="arabicPeriod"/>
            </a:pPr>
            <a:r>
              <a:rPr lang="en-US" altLang="en-US" sz="1300" dirty="0" err="1">
                <a:solidFill>
                  <a:srgbClr val="000000"/>
                </a:solidFill>
              </a:rPr>
              <a:t>Augenbraun</a:t>
            </a:r>
            <a:r>
              <a:rPr lang="en-US" altLang="en-US" sz="1300" dirty="0">
                <a:solidFill>
                  <a:srgbClr val="000000"/>
                </a:solidFill>
              </a:rPr>
              <a:t> M. 2003. In: Dale DC.</a:t>
            </a:r>
          </a:p>
          <a:p>
            <a:pPr eaLnBrk="1" hangingPunct="1">
              <a:spcAft>
                <a:spcPct val="0"/>
              </a:spcAft>
              <a:buFontTx/>
              <a:buAutoNum type="arabicPeriod"/>
            </a:pPr>
            <a:r>
              <a:rPr lang="en-US" altLang="en-US" sz="1300" dirty="0">
                <a:solidFill>
                  <a:srgbClr val="000000"/>
                </a:solidFill>
              </a:rPr>
              <a:t>Sparling PF.2008</a:t>
            </a:r>
            <a:r>
              <a:rPr lang="en-US" altLang="en-US" sz="1300" dirty="0">
                <a:solidFill>
                  <a:srgbClr val="000000"/>
                </a:solidFill>
                <a:latin typeface="Franklin Gothic Book" pitchFamily="34" charset="0"/>
              </a:rPr>
              <a:t>. In: Holmes KK, et al.</a:t>
            </a:r>
            <a:endParaRPr lang="en-US" altLang="en-US" sz="1300" i="1" dirty="0">
              <a:solidFill>
                <a:srgbClr val="00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Text Box 10"/>
          <p:cNvSpPr txBox="1">
            <a:spLocks noChangeArrowheads="1"/>
          </p:cNvSpPr>
          <p:nvPr/>
        </p:nvSpPr>
        <p:spPr bwMode="auto">
          <a:xfrm>
            <a:off x="858459" y="2347023"/>
            <a:ext cx="1428285"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50000"/>
              </a:spcBef>
              <a:spcAft>
                <a:spcPct val="0"/>
              </a:spcAft>
              <a:buFontTx/>
              <a:buNone/>
            </a:pPr>
            <a:r>
              <a:rPr lang="en-US" altLang="en-US" sz="1800">
                <a:solidFill>
                  <a:srgbClr val="000000"/>
                </a:solidFill>
              </a:rPr>
              <a:t>Incubation</a:t>
            </a:r>
          </a:p>
        </p:txBody>
      </p:sp>
      <p:sp>
        <p:nvSpPr>
          <p:cNvPr id="17412" name="Text Box 11"/>
          <p:cNvSpPr txBox="1">
            <a:spLocks noChangeArrowheads="1"/>
          </p:cNvSpPr>
          <p:nvPr/>
        </p:nvSpPr>
        <p:spPr bwMode="auto">
          <a:xfrm>
            <a:off x="858459" y="5034859"/>
            <a:ext cx="1428285"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50000"/>
              </a:spcBef>
              <a:spcAft>
                <a:spcPct val="0"/>
              </a:spcAft>
              <a:buFontTx/>
              <a:buNone/>
            </a:pPr>
            <a:r>
              <a:rPr lang="en-US" altLang="en-US" sz="1800">
                <a:solidFill>
                  <a:srgbClr val="000000"/>
                </a:solidFill>
              </a:rPr>
              <a:t>Tertiary</a:t>
            </a:r>
          </a:p>
        </p:txBody>
      </p:sp>
      <p:sp>
        <p:nvSpPr>
          <p:cNvPr id="17413" name="Text Box 12"/>
          <p:cNvSpPr txBox="1">
            <a:spLocks noChangeArrowheads="1"/>
          </p:cNvSpPr>
          <p:nvPr/>
        </p:nvSpPr>
        <p:spPr bwMode="auto">
          <a:xfrm>
            <a:off x="858459" y="4481215"/>
            <a:ext cx="1428285"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50000"/>
              </a:spcBef>
              <a:spcAft>
                <a:spcPct val="0"/>
              </a:spcAft>
              <a:buFontTx/>
              <a:buNone/>
            </a:pPr>
            <a:r>
              <a:rPr lang="en-US" altLang="en-US" sz="1800">
                <a:solidFill>
                  <a:srgbClr val="000000"/>
                </a:solidFill>
              </a:rPr>
              <a:t>Late latent</a:t>
            </a:r>
          </a:p>
        </p:txBody>
      </p:sp>
      <p:sp>
        <p:nvSpPr>
          <p:cNvPr id="17414" name="Text Box 13"/>
          <p:cNvSpPr txBox="1">
            <a:spLocks noChangeArrowheads="1"/>
          </p:cNvSpPr>
          <p:nvPr/>
        </p:nvSpPr>
        <p:spPr bwMode="auto">
          <a:xfrm>
            <a:off x="858459" y="2900662"/>
            <a:ext cx="1428285"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50000"/>
              </a:spcBef>
              <a:spcAft>
                <a:spcPct val="0"/>
              </a:spcAft>
              <a:buFontTx/>
              <a:buNone/>
            </a:pPr>
            <a:r>
              <a:rPr lang="en-US" altLang="en-US" sz="1800">
                <a:solidFill>
                  <a:srgbClr val="000000"/>
                </a:solidFill>
              </a:rPr>
              <a:t>Primary</a:t>
            </a:r>
          </a:p>
        </p:txBody>
      </p:sp>
      <p:sp>
        <p:nvSpPr>
          <p:cNvPr id="17415" name="Text Box 14"/>
          <p:cNvSpPr txBox="1">
            <a:spLocks noChangeArrowheads="1"/>
          </p:cNvSpPr>
          <p:nvPr/>
        </p:nvSpPr>
        <p:spPr bwMode="auto">
          <a:xfrm>
            <a:off x="858459" y="3454301"/>
            <a:ext cx="1428285"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50000"/>
              </a:spcBef>
              <a:spcAft>
                <a:spcPct val="0"/>
              </a:spcAft>
              <a:buFontTx/>
              <a:buNone/>
            </a:pPr>
            <a:r>
              <a:rPr lang="en-US" altLang="en-US" sz="1800">
                <a:solidFill>
                  <a:srgbClr val="000000"/>
                </a:solidFill>
              </a:rPr>
              <a:t>Secondary</a:t>
            </a:r>
          </a:p>
        </p:txBody>
      </p:sp>
      <p:sp>
        <p:nvSpPr>
          <p:cNvPr id="17416" name="Text Box 15"/>
          <p:cNvSpPr txBox="1">
            <a:spLocks noChangeArrowheads="1"/>
          </p:cNvSpPr>
          <p:nvPr/>
        </p:nvSpPr>
        <p:spPr bwMode="auto">
          <a:xfrm>
            <a:off x="858459" y="3929062"/>
            <a:ext cx="1428285"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50000"/>
              </a:spcBef>
              <a:spcAft>
                <a:spcPct val="0"/>
              </a:spcAft>
              <a:buFontTx/>
              <a:buNone/>
            </a:pPr>
            <a:r>
              <a:rPr lang="en-US" altLang="en-US" sz="1800">
                <a:solidFill>
                  <a:srgbClr val="000000"/>
                </a:solidFill>
              </a:rPr>
              <a:t>Early latent</a:t>
            </a:r>
          </a:p>
        </p:txBody>
      </p:sp>
      <p:sp>
        <p:nvSpPr>
          <p:cNvPr id="17417" name="Rectangle 16" descr="Dark vertical"/>
          <p:cNvSpPr>
            <a:spLocks noChangeArrowheads="1"/>
          </p:cNvSpPr>
          <p:nvPr/>
        </p:nvSpPr>
        <p:spPr bwMode="auto">
          <a:xfrm>
            <a:off x="2218306" y="2379767"/>
            <a:ext cx="409144" cy="255679"/>
          </a:xfrm>
          <a:prstGeom prst="rect">
            <a:avLst/>
          </a:prstGeom>
          <a:pattFill prst="dkVert">
            <a:fgClr>
              <a:srgbClr val="FCABA2"/>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18" name="Rectangle 18"/>
          <p:cNvSpPr>
            <a:spLocks noChangeArrowheads="1"/>
          </p:cNvSpPr>
          <p:nvPr/>
        </p:nvSpPr>
        <p:spPr bwMode="auto">
          <a:xfrm>
            <a:off x="2695892" y="2918523"/>
            <a:ext cx="407656" cy="255679"/>
          </a:xfrm>
          <a:prstGeom prst="rect">
            <a:avLst/>
          </a:prstGeom>
          <a:solidFill>
            <a:srgbClr val="FCABA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19" name="Rectangle 19"/>
          <p:cNvSpPr>
            <a:spLocks noChangeArrowheads="1"/>
          </p:cNvSpPr>
          <p:nvPr/>
        </p:nvSpPr>
        <p:spPr bwMode="auto">
          <a:xfrm>
            <a:off x="3103548" y="3458769"/>
            <a:ext cx="681411" cy="255679"/>
          </a:xfrm>
          <a:prstGeom prst="rect">
            <a:avLst/>
          </a:prstGeom>
          <a:solidFill>
            <a:srgbClr val="FCABA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20" name="Rectangle 20"/>
          <p:cNvSpPr>
            <a:spLocks noChangeArrowheads="1"/>
          </p:cNvSpPr>
          <p:nvPr/>
        </p:nvSpPr>
        <p:spPr bwMode="auto">
          <a:xfrm>
            <a:off x="3784955" y="3932042"/>
            <a:ext cx="1767503" cy="255679"/>
          </a:xfrm>
          <a:prstGeom prst="rect">
            <a:avLst/>
          </a:prstGeom>
          <a:solidFill>
            <a:srgbClr val="FCABA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21" name="Rectangle 21" descr="Dark vertical"/>
          <p:cNvSpPr>
            <a:spLocks noChangeArrowheads="1"/>
          </p:cNvSpPr>
          <p:nvPr/>
        </p:nvSpPr>
        <p:spPr bwMode="auto">
          <a:xfrm>
            <a:off x="5350121" y="4472289"/>
            <a:ext cx="1971331" cy="255679"/>
          </a:xfrm>
          <a:prstGeom prst="rect">
            <a:avLst/>
          </a:prstGeom>
          <a:pattFill prst="dkVert">
            <a:fgClr>
              <a:schemeClr val="accent1"/>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22" name="Rectangle 22"/>
          <p:cNvSpPr>
            <a:spLocks noChangeArrowheads="1"/>
          </p:cNvSpPr>
          <p:nvPr/>
        </p:nvSpPr>
        <p:spPr bwMode="auto">
          <a:xfrm>
            <a:off x="6709964" y="5078019"/>
            <a:ext cx="1768991" cy="25567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23" name="Text Box 26"/>
          <p:cNvSpPr txBox="1">
            <a:spLocks noChangeArrowheads="1"/>
          </p:cNvSpPr>
          <p:nvPr/>
        </p:nvSpPr>
        <p:spPr bwMode="auto">
          <a:xfrm>
            <a:off x="2082916" y="2107406"/>
            <a:ext cx="781094" cy="30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400">
                <a:solidFill>
                  <a:srgbClr val="000000"/>
                </a:solidFill>
              </a:rPr>
              <a:t>1-3 wks</a:t>
            </a:r>
          </a:p>
        </p:txBody>
      </p:sp>
      <p:sp>
        <p:nvSpPr>
          <p:cNvPr id="17424" name="Text Box 27"/>
          <p:cNvSpPr txBox="1">
            <a:spLocks noChangeArrowheads="1"/>
          </p:cNvSpPr>
          <p:nvPr/>
        </p:nvSpPr>
        <p:spPr bwMode="auto">
          <a:xfrm>
            <a:off x="2627449" y="2647654"/>
            <a:ext cx="781094" cy="30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400">
                <a:solidFill>
                  <a:srgbClr val="000000"/>
                </a:solidFill>
              </a:rPr>
              <a:t>3-6 wks</a:t>
            </a:r>
          </a:p>
        </p:txBody>
      </p:sp>
      <p:sp>
        <p:nvSpPr>
          <p:cNvPr id="17425" name="Text Box 28"/>
          <p:cNvSpPr txBox="1">
            <a:spLocks noChangeArrowheads="1"/>
          </p:cNvSpPr>
          <p:nvPr/>
        </p:nvSpPr>
        <p:spPr bwMode="auto">
          <a:xfrm>
            <a:off x="3035106" y="3187902"/>
            <a:ext cx="885240" cy="523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400">
                <a:solidFill>
                  <a:srgbClr val="000000"/>
                </a:solidFill>
              </a:rPr>
              <a:t>3-12 wks</a:t>
            </a:r>
          </a:p>
        </p:txBody>
      </p:sp>
      <p:sp>
        <p:nvSpPr>
          <p:cNvPr id="17426" name="Text Box 29"/>
          <p:cNvSpPr txBox="1">
            <a:spLocks noChangeArrowheads="1"/>
          </p:cNvSpPr>
          <p:nvPr/>
        </p:nvSpPr>
        <p:spPr bwMode="auto">
          <a:xfrm>
            <a:off x="4330979" y="3661172"/>
            <a:ext cx="718605" cy="30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400">
                <a:solidFill>
                  <a:srgbClr val="000000"/>
                </a:solidFill>
              </a:rPr>
              <a:t>&lt; 1 yr</a:t>
            </a:r>
          </a:p>
        </p:txBody>
      </p:sp>
      <p:sp>
        <p:nvSpPr>
          <p:cNvPr id="17427" name="Text Box 30"/>
          <p:cNvSpPr txBox="1">
            <a:spLocks noChangeArrowheads="1"/>
          </p:cNvSpPr>
          <p:nvPr/>
        </p:nvSpPr>
        <p:spPr bwMode="auto">
          <a:xfrm>
            <a:off x="5960118" y="4199933"/>
            <a:ext cx="699265" cy="523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400">
                <a:solidFill>
                  <a:srgbClr val="000000"/>
                </a:solidFill>
              </a:rPr>
              <a:t>1-5 yrs</a:t>
            </a:r>
          </a:p>
        </p:txBody>
      </p:sp>
      <p:sp>
        <p:nvSpPr>
          <p:cNvPr id="17428" name="Text Box 31"/>
          <p:cNvSpPr txBox="1">
            <a:spLocks noChangeArrowheads="1"/>
          </p:cNvSpPr>
          <p:nvPr/>
        </p:nvSpPr>
        <p:spPr bwMode="auto">
          <a:xfrm>
            <a:off x="7119112" y="4807149"/>
            <a:ext cx="1206603" cy="30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400">
                <a:solidFill>
                  <a:srgbClr val="000000"/>
                </a:solidFill>
              </a:rPr>
              <a:t>many years</a:t>
            </a:r>
          </a:p>
        </p:txBody>
      </p:sp>
      <p:sp>
        <p:nvSpPr>
          <p:cNvPr id="17429" name="Rectangle 33"/>
          <p:cNvSpPr>
            <a:spLocks noChangeArrowheads="1"/>
          </p:cNvSpPr>
          <p:nvPr/>
        </p:nvSpPr>
        <p:spPr bwMode="auto">
          <a:xfrm>
            <a:off x="962605" y="5545339"/>
            <a:ext cx="203828" cy="255679"/>
          </a:xfrm>
          <a:prstGeom prst="rect">
            <a:avLst/>
          </a:prstGeom>
          <a:solidFill>
            <a:srgbClr val="FCABA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30" name="Text Box 34"/>
          <p:cNvSpPr txBox="1">
            <a:spLocks noChangeArrowheads="1"/>
          </p:cNvSpPr>
          <p:nvPr/>
        </p:nvSpPr>
        <p:spPr bwMode="auto">
          <a:xfrm>
            <a:off x="1275046" y="5441156"/>
            <a:ext cx="2698864"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800">
                <a:solidFill>
                  <a:srgbClr val="000000"/>
                </a:solidFill>
              </a:rPr>
              <a:t>Infectious &amp; symptomatic</a:t>
            </a:r>
          </a:p>
        </p:txBody>
      </p:sp>
      <p:sp>
        <p:nvSpPr>
          <p:cNvPr id="17431" name="Rectangle 35" descr="Dark vertical"/>
          <p:cNvSpPr>
            <a:spLocks noChangeArrowheads="1"/>
          </p:cNvSpPr>
          <p:nvPr/>
        </p:nvSpPr>
        <p:spPr bwMode="auto">
          <a:xfrm>
            <a:off x="4879977" y="5509620"/>
            <a:ext cx="203829" cy="255679"/>
          </a:xfrm>
          <a:prstGeom prst="rect">
            <a:avLst/>
          </a:prstGeom>
          <a:pattFill prst="dkVert">
            <a:fgClr>
              <a:srgbClr val="FCABA2"/>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32" name="Text Box 36"/>
          <p:cNvSpPr txBox="1">
            <a:spLocks noChangeArrowheads="1"/>
          </p:cNvSpPr>
          <p:nvPr/>
        </p:nvSpPr>
        <p:spPr bwMode="auto">
          <a:xfrm>
            <a:off x="1275043" y="5780484"/>
            <a:ext cx="3088666"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800">
                <a:solidFill>
                  <a:srgbClr val="000000"/>
                </a:solidFill>
              </a:rPr>
              <a:t>Noninfectious &amp; symptomatic</a:t>
            </a:r>
          </a:p>
        </p:txBody>
      </p:sp>
      <p:sp>
        <p:nvSpPr>
          <p:cNvPr id="17433" name="Rectangle 37" descr="Dark vertical"/>
          <p:cNvSpPr>
            <a:spLocks noChangeArrowheads="1"/>
          </p:cNvSpPr>
          <p:nvPr/>
        </p:nvSpPr>
        <p:spPr bwMode="auto">
          <a:xfrm>
            <a:off x="4879977" y="5847461"/>
            <a:ext cx="203829" cy="255679"/>
          </a:xfrm>
          <a:prstGeom prst="rect">
            <a:avLst/>
          </a:prstGeom>
          <a:pattFill prst="dkVert">
            <a:fgClr>
              <a:schemeClr val="accent1"/>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34" name="Text Box 38"/>
          <p:cNvSpPr txBox="1">
            <a:spLocks noChangeArrowheads="1"/>
          </p:cNvSpPr>
          <p:nvPr/>
        </p:nvSpPr>
        <p:spPr bwMode="auto">
          <a:xfrm>
            <a:off x="5219195" y="5441156"/>
            <a:ext cx="2822351"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800">
                <a:solidFill>
                  <a:srgbClr val="000000"/>
                </a:solidFill>
              </a:rPr>
              <a:t>Infectious &amp; asymptomatic</a:t>
            </a:r>
          </a:p>
        </p:txBody>
      </p:sp>
      <p:sp>
        <p:nvSpPr>
          <p:cNvPr id="17435" name="Rectangle 39"/>
          <p:cNvSpPr>
            <a:spLocks noChangeArrowheads="1"/>
          </p:cNvSpPr>
          <p:nvPr/>
        </p:nvSpPr>
        <p:spPr bwMode="auto">
          <a:xfrm>
            <a:off x="962605" y="5847461"/>
            <a:ext cx="203828" cy="25567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560" tIns="42783" rIns="85560" bIns="42783">
            <a:spAutoFit/>
          </a:bodyPr>
          <a:lstStyle>
            <a:lvl1pPr eaLnBrk="0" hangingPunct="0">
              <a:defRPr sz="1100">
                <a:solidFill>
                  <a:schemeClr val="tx1"/>
                </a:solidFill>
                <a:latin typeface="Franklin Gothic Book" pitchFamily="34" charset="0"/>
              </a:defRPr>
            </a:lvl1pPr>
            <a:lvl2pPr marL="742950" indent="-285750" eaLnBrk="0" hangingPunct="0">
              <a:defRPr sz="1100">
                <a:solidFill>
                  <a:schemeClr val="tx1"/>
                </a:solidFill>
                <a:latin typeface="Franklin Gothic Book" pitchFamily="34" charset="0"/>
              </a:defRPr>
            </a:lvl2pPr>
            <a:lvl3pPr marL="1143000" indent="-228600" eaLnBrk="0" hangingPunct="0">
              <a:defRPr sz="1100">
                <a:solidFill>
                  <a:schemeClr val="tx1"/>
                </a:solidFill>
                <a:latin typeface="Franklin Gothic Book" pitchFamily="34" charset="0"/>
              </a:defRPr>
            </a:lvl3pPr>
            <a:lvl4pPr marL="1600200" indent="-228600" eaLnBrk="0" hangingPunct="0">
              <a:defRPr sz="1100">
                <a:solidFill>
                  <a:schemeClr val="tx1"/>
                </a:solidFill>
                <a:latin typeface="Franklin Gothic Book" pitchFamily="34" charset="0"/>
              </a:defRPr>
            </a:lvl4pPr>
            <a:lvl5pPr marL="2057400" indent="-228600" eaLnBrk="0" hangingPunct="0">
              <a:defRPr sz="1100">
                <a:solidFill>
                  <a:schemeClr val="tx1"/>
                </a:solidFill>
                <a:latin typeface="Franklin Gothic Book" pitchFamily="34" charset="0"/>
              </a:defRPr>
            </a:lvl5pPr>
            <a:lvl6pPr marL="2514600" indent="-228600" eaLnBrk="0" fontAlgn="base" hangingPunct="0">
              <a:spcBef>
                <a:spcPct val="0"/>
              </a:spcBef>
              <a:spcAft>
                <a:spcPct val="0"/>
              </a:spcAft>
              <a:defRPr sz="1100">
                <a:solidFill>
                  <a:schemeClr val="tx1"/>
                </a:solidFill>
                <a:latin typeface="Franklin Gothic Book" pitchFamily="34" charset="0"/>
              </a:defRPr>
            </a:lvl6pPr>
            <a:lvl7pPr marL="2971800" indent="-228600" eaLnBrk="0" fontAlgn="base" hangingPunct="0">
              <a:spcBef>
                <a:spcPct val="0"/>
              </a:spcBef>
              <a:spcAft>
                <a:spcPct val="0"/>
              </a:spcAft>
              <a:defRPr sz="1100">
                <a:solidFill>
                  <a:schemeClr val="tx1"/>
                </a:solidFill>
                <a:latin typeface="Franklin Gothic Book" pitchFamily="34" charset="0"/>
              </a:defRPr>
            </a:lvl7pPr>
            <a:lvl8pPr marL="3429000" indent="-228600" eaLnBrk="0" fontAlgn="base" hangingPunct="0">
              <a:spcBef>
                <a:spcPct val="0"/>
              </a:spcBef>
              <a:spcAft>
                <a:spcPct val="0"/>
              </a:spcAft>
              <a:defRPr sz="1100">
                <a:solidFill>
                  <a:schemeClr val="tx1"/>
                </a:solidFill>
                <a:latin typeface="Franklin Gothic Book" pitchFamily="34" charset="0"/>
              </a:defRPr>
            </a:lvl8pPr>
            <a:lvl9pPr marL="3886200" indent="-228600" eaLnBrk="0" fontAlgn="base" hangingPunct="0">
              <a:spcBef>
                <a:spcPct val="0"/>
              </a:spcBef>
              <a:spcAft>
                <a:spcPct val="0"/>
              </a:spcAft>
              <a:defRPr sz="1100">
                <a:solidFill>
                  <a:schemeClr val="tx1"/>
                </a:solidFill>
                <a:latin typeface="Franklin Gothic Book"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17436" name="Text Box 40"/>
          <p:cNvSpPr txBox="1">
            <a:spLocks noChangeArrowheads="1"/>
          </p:cNvSpPr>
          <p:nvPr/>
        </p:nvSpPr>
        <p:spPr bwMode="auto">
          <a:xfrm>
            <a:off x="5219192" y="5780484"/>
            <a:ext cx="3212154" cy="36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77" tIns="45641" rIns="91277" bIns="45641">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fontAlgn="base" hangingPunct="1">
              <a:spcBef>
                <a:spcPct val="0"/>
              </a:spcBef>
              <a:spcAft>
                <a:spcPct val="0"/>
              </a:spcAft>
              <a:buFontTx/>
              <a:buNone/>
            </a:pPr>
            <a:r>
              <a:rPr lang="en-US" altLang="en-US" sz="1800">
                <a:solidFill>
                  <a:srgbClr val="000000"/>
                </a:solidFill>
              </a:rPr>
              <a:t>Noninfectious &amp; asymptomatic</a:t>
            </a:r>
          </a:p>
        </p:txBody>
      </p:sp>
      <p:sp>
        <p:nvSpPr>
          <p:cNvPr id="2" name="TextBox 1"/>
          <p:cNvSpPr txBox="1"/>
          <p:nvPr/>
        </p:nvSpPr>
        <p:spPr>
          <a:xfrm>
            <a:off x="1275044" y="457202"/>
            <a:ext cx="6649756" cy="1323439"/>
          </a:xfrm>
          <a:prstGeom prst="rect">
            <a:avLst/>
          </a:prstGeom>
          <a:noFill/>
        </p:spPr>
        <p:txBody>
          <a:bodyPr wrap="square" lIns="91424" tIns="45712" rIns="91424" bIns="45712" rtlCol="0">
            <a:spAutoFit/>
          </a:bodyPr>
          <a:lstStyle/>
          <a:p>
            <a:pPr algn="ctr"/>
            <a:r>
              <a:rPr lang="en-US" sz="4000" dirty="0">
                <a:solidFill>
                  <a:srgbClr val="000000"/>
                </a:solidFill>
              </a:rPr>
              <a:t>Stages of Syphilis</a:t>
            </a:r>
          </a:p>
          <a:p>
            <a:pPr algn="ctr"/>
            <a:r>
              <a:rPr lang="en-US" sz="4000" dirty="0">
                <a:solidFill>
                  <a:srgbClr val="000000"/>
                </a:solidFill>
              </a:rPr>
              <a:t>(approximate duration)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562" y="214315"/>
            <a:ext cx="7312521" cy="913805"/>
          </a:xfrm>
        </p:spPr>
        <p:txBody>
          <a:bodyPr/>
          <a:lstStyle/>
          <a:p>
            <a:pPr eaLnBrk="1" hangingPunct="1"/>
            <a:r>
              <a:rPr lang="en-US" altLang="en-US" smtClean="0"/>
              <a:t>How is Syphilis Treated?</a:t>
            </a:r>
          </a:p>
        </p:txBody>
      </p:sp>
      <p:sp>
        <p:nvSpPr>
          <p:cNvPr id="23555" name="Rectangle 3"/>
          <p:cNvSpPr>
            <a:spLocks noGrp="1" noChangeArrowheads="1"/>
          </p:cNvSpPr>
          <p:nvPr>
            <p:ph type="body" idx="1"/>
          </p:nvPr>
        </p:nvSpPr>
        <p:spPr>
          <a:xfrm>
            <a:off x="1295402" y="1817191"/>
            <a:ext cx="7232180" cy="4397872"/>
          </a:xfrm>
        </p:spPr>
        <p:txBody>
          <a:bodyPr/>
          <a:lstStyle/>
          <a:p>
            <a:pPr marL="321344" indent="-321344"/>
            <a:r>
              <a:rPr lang="en-US" altLang="en-US" dirty="0" smtClean="0"/>
              <a:t>Effectively treated with antibiotics (penicillin)</a:t>
            </a:r>
          </a:p>
          <a:p>
            <a:pPr marL="321344" indent="-321344"/>
            <a:r>
              <a:rPr lang="en-US" altLang="en-US" dirty="0" smtClean="0"/>
              <a:t>Repeated tests are important to confirm cure</a:t>
            </a:r>
          </a:p>
          <a:p>
            <a:pPr marL="321344" indent="-321344"/>
            <a:r>
              <a:rPr lang="en-US" altLang="en-US" dirty="0" smtClean="0"/>
              <a:t>2-to-5 fold increased risk of HIV infection with syphilis</a:t>
            </a:r>
            <a:r>
              <a:rPr lang="en-US" altLang="en-US" baseline="30000" dirty="0" smtClean="0"/>
              <a:t>1 </a:t>
            </a:r>
          </a:p>
          <a:p>
            <a:pPr marL="321344" indent="-321344"/>
            <a:r>
              <a:rPr lang="en-US" altLang="en-US" dirty="0" smtClean="0"/>
              <a:t>Syphilis is on the increase in HIV positive homosexual males</a:t>
            </a:r>
            <a:r>
              <a:rPr lang="en-US" altLang="en-US" baseline="30000" dirty="0" smtClean="0"/>
              <a:t>2</a:t>
            </a:r>
          </a:p>
          <a:p>
            <a:pPr marL="321344" indent="-321344"/>
            <a:r>
              <a:rPr lang="en-US" altLang="en-US" dirty="0" smtClean="0"/>
              <a:t>All patients with syphilis should be tested for HIV</a:t>
            </a:r>
          </a:p>
        </p:txBody>
      </p:sp>
      <p:sp>
        <p:nvSpPr>
          <p:cNvPr id="23556" name="Text Box 4"/>
          <p:cNvSpPr txBox="1">
            <a:spLocks noChangeArrowheads="1"/>
          </p:cNvSpPr>
          <p:nvPr/>
        </p:nvSpPr>
        <p:spPr bwMode="auto">
          <a:xfrm>
            <a:off x="1600200" y="6215065"/>
            <a:ext cx="4570512" cy="45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lstStyle>
            <a:lvl1pPr marL="350838" indent="-290513" defTabSz="974725" eaLnBrk="0" hangingPunct="0">
              <a:spcAft>
                <a:spcPts val="2238"/>
              </a:spcAft>
              <a:buChar char="•"/>
              <a:defRPr sz="2600">
                <a:solidFill>
                  <a:schemeClr val="tx1"/>
                </a:solidFill>
                <a:latin typeface="Franklin Gothic Medium" pitchFamily="34" charset="0"/>
              </a:defRPr>
            </a:lvl1pPr>
            <a:lvl2pPr marL="854075" indent="-366713" defTabSz="974725" eaLnBrk="0" hangingPunct="0">
              <a:spcAft>
                <a:spcPts val="1488"/>
              </a:spcAft>
              <a:buChar char="–"/>
              <a:defRPr sz="2600">
                <a:solidFill>
                  <a:schemeClr val="tx1"/>
                </a:solidFill>
                <a:latin typeface="Franklin Gothic Medium" pitchFamily="34" charset="0"/>
              </a:defRPr>
            </a:lvl2pPr>
            <a:lvl3pPr marL="1341438" indent="-366713"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28800" indent="-365125" defTabSz="974725" eaLnBrk="0" hangingPunct="0">
              <a:spcAft>
                <a:spcPts val="1488"/>
              </a:spcAft>
              <a:buChar char="–"/>
              <a:defRPr sz="2600">
                <a:solidFill>
                  <a:schemeClr val="tx1"/>
                </a:solidFill>
                <a:latin typeface="Franklin Gothic Medium" pitchFamily="34" charset="0"/>
              </a:defRPr>
            </a:lvl4pPr>
            <a:lvl5pPr marL="2316163" indent="-365125" defTabSz="974725" eaLnBrk="0" hangingPunct="0">
              <a:buChar char="»"/>
              <a:defRPr sz="2600">
                <a:solidFill>
                  <a:schemeClr val="tx1"/>
                </a:solidFill>
                <a:latin typeface="Franklin Gothic Medium" pitchFamily="34" charset="0"/>
              </a:defRPr>
            </a:lvl5pPr>
            <a:lvl6pPr marL="2773363" indent="-365125" defTabSz="974725" eaLnBrk="0" fontAlgn="base" hangingPunct="0">
              <a:spcBef>
                <a:spcPct val="0"/>
              </a:spcBef>
              <a:spcAft>
                <a:spcPct val="0"/>
              </a:spcAft>
              <a:buChar char="»"/>
              <a:defRPr sz="2600">
                <a:solidFill>
                  <a:schemeClr val="tx1"/>
                </a:solidFill>
                <a:latin typeface="Franklin Gothic Medium" pitchFamily="34" charset="0"/>
              </a:defRPr>
            </a:lvl6pPr>
            <a:lvl7pPr marL="3230563" indent="-365125" defTabSz="974725" eaLnBrk="0" fontAlgn="base" hangingPunct="0">
              <a:spcBef>
                <a:spcPct val="0"/>
              </a:spcBef>
              <a:spcAft>
                <a:spcPct val="0"/>
              </a:spcAft>
              <a:buChar char="»"/>
              <a:defRPr sz="2600">
                <a:solidFill>
                  <a:schemeClr val="tx1"/>
                </a:solidFill>
                <a:latin typeface="Franklin Gothic Medium" pitchFamily="34" charset="0"/>
              </a:defRPr>
            </a:lvl7pPr>
            <a:lvl8pPr marL="3687763" indent="-365125" defTabSz="974725" eaLnBrk="0" fontAlgn="base" hangingPunct="0">
              <a:spcBef>
                <a:spcPct val="0"/>
              </a:spcBef>
              <a:spcAft>
                <a:spcPct val="0"/>
              </a:spcAft>
              <a:buChar char="»"/>
              <a:defRPr sz="2600">
                <a:solidFill>
                  <a:schemeClr val="tx1"/>
                </a:solidFill>
                <a:latin typeface="Franklin Gothic Medium" pitchFamily="34" charset="0"/>
              </a:defRPr>
            </a:lvl8pPr>
            <a:lvl9pPr marL="4144963" indent="-365125"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AutoNum type="arabicPeriod"/>
            </a:pPr>
            <a:r>
              <a:rPr lang="en-US" altLang="en-US" sz="1300" dirty="0">
                <a:solidFill>
                  <a:srgbClr val="000000"/>
                </a:solidFill>
              </a:rPr>
              <a:t>CDC. 2010. Fact Sheet.</a:t>
            </a:r>
          </a:p>
          <a:p>
            <a:pPr eaLnBrk="1" hangingPunct="1">
              <a:spcAft>
                <a:spcPct val="0"/>
              </a:spcAft>
              <a:buFontTx/>
              <a:buAutoNum type="arabicPeriod"/>
            </a:pPr>
            <a:r>
              <a:rPr lang="en-US" altLang="en-US" sz="1300" dirty="0">
                <a:solidFill>
                  <a:srgbClr val="000000"/>
                </a:solidFill>
              </a:rPr>
              <a:t>CDC. 2010</a:t>
            </a:r>
            <a:r>
              <a:rPr lang="en-US" altLang="en-US" sz="1300" i="1" dirty="0">
                <a:solidFill>
                  <a:srgbClr val="000000"/>
                </a:solidFill>
              </a:rPr>
              <a:t>. STD Surveillance</a:t>
            </a:r>
            <a:r>
              <a:rPr lang="en-US" altLang="en-US" sz="1300" dirty="0">
                <a:solidFill>
                  <a:srgbClr val="000000"/>
                </a:solidFill>
              </a:rPr>
              <a: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01390" y="214315"/>
            <a:ext cx="7312521" cy="913805"/>
          </a:xfrm>
        </p:spPr>
        <p:txBody>
          <a:bodyPr/>
          <a:lstStyle/>
          <a:p>
            <a:pPr eaLnBrk="1" hangingPunct="1"/>
            <a:r>
              <a:rPr lang="en-US" altLang="en-US" smtClean="0"/>
              <a:t>Reducing Syphilis Risk</a:t>
            </a:r>
          </a:p>
        </p:txBody>
      </p:sp>
      <p:sp>
        <p:nvSpPr>
          <p:cNvPr id="24579" name="Rectangle 3"/>
          <p:cNvSpPr>
            <a:spLocks noGrp="1" noChangeArrowheads="1"/>
          </p:cNvSpPr>
          <p:nvPr>
            <p:ph type="body" idx="1"/>
          </p:nvPr>
        </p:nvSpPr>
        <p:spPr>
          <a:xfrm>
            <a:off x="1219202" y="1905002"/>
            <a:ext cx="7712739" cy="4189512"/>
          </a:xfrm>
        </p:spPr>
        <p:txBody>
          <a:bodyPr/>
          <a:lstStyle/>
          <a:p>
            <a:pPr marL="321344" indent="-321344"/>
            <a:r>
              <a:rPr lang="en-US" altLang="en-US" dirty="0" smtClean="0"/>
              <a:t>Syphilis is a dangerous STI</a:t>
            </a:r>
          </a:p>
          <a:p>
            <a:pPr marL="321344" indent="-321344"/>
            <a:r>
              <a:rPr lang="en-US" altLang="en-US" dirty="0" smtClean="0"/>
              <a:t>100% consistent use of condoms may reduce the risk of transmission, but does not eliminate the risk.</a:t>
            </a:r>
            <a:r>
              <a:rPr lang="en-US" altLang="en-US" baseline="30000" dirty="0" smtClean="0"/>
              <a:t>1</a:t>
            </a:r>
            <a:endParaRPr lang="en-US" altLang="en-US" dirty="0" smtClean="0"/>
          </a:p>
          <a:p>
            <a:pPr marL="321344" indent="-321344"/>
            <a:r>
              <a:rPr lang="en-US" altLang="en-US" dirty="0" smtClean="0"/>
              <a:t>Screening of all pregnant females is recommended</a:t>
            </a:r>
            <a:r>
              <a:rPr lang="en-US" altLang="en-US" baseline="30000" dirty="0"/>
              <a:t>2</a:t>
            </a:r>
            <a:endParaRPr lang="en-US" altLang="en-US" dirty="0" smtClean="0"/>
          </a:p>
          <a:p>
            <a:pPr marL="321344" indent="-321344"/>
            <a:r>
              <a:rPr lang="en-US" altLang="en-US" dirty="0" smtClean="0"/>
              <a:t>All infants born to infected mothers should</a:t>
            </a:r>
            <a:br>
              <a:rPr lang="en-US" altLang="en-US" dirty="0" smtClean="0"/>
            </a:br>
            <a:r>
              <a:rPr lang="en-US" altLang="en-US" dirty="0" smtClean="0"/>
              <a:t>be treated</a:t>
            </a:r>
            <a:r>
              <a:rPr lang="en-US" altLang="en-US" baseline="30000" dirty="0"/>
              <a:t>2</a:t>
            </a:r>
            <a:endParaRPr lang="en-US" altLang="en-US" dirty="0" smtClean="0"/>
          </a:p>
        </p:txBody>
      </p:sp>
      <p:sp>
        <p:nvSpPr>
          <p:cNvPr id="24580" name="Text Box 4"/>
          <p:cNvSpPr txBox="1">
            <a:spLocks noChangeArrowheads="1"/>
          </p:cNvSpPr>
          <p:nvPr/>
        </p:nvSpPr>
        <p:spPr bwMode="auto">
          <a:xfrm>
            <a:off x="1676400" y="6055283"/>
            <a:ext cx="4801120" cy="77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lstStyle>
            <a:lvl1pPr marL="350838" indent="-290513" defTabSz="974725" eaLnBrk="0" hangingPunct="0">
              <a:spcAft>
                <a:spcPts val="2238"/>
              </a:spcAft>
              <a:buChar char="•"/>
              <a:defRPr sz="2600">
                <a:solidFill>
                  <a:schemeClr val="tx1"/>
                </a:solidFill>
                <a:latin typeface="Franklin Gothic Medium" pitchFamily="34" charset="0"/>
              </a:defRPr>
            </a:lvl1pPr>
            <a:lvl2pPr marL="854075" indent="-366713" defTabSz="974725" eaLnBrk="0" hangingPunct="0">
              <a:spcAft>
                <a:spcPts val="1488"/>
              </a:spcAft>
              <a:buChar char="–"/>
              <a:defRPr sz="2600">
                <a:solidFill>
                  <a:schemeClr val="tx1"/>
                </a:solidFill>
                <a:latin typeface="Franklin Gothic Medium" pitchFamily="34" charset="0"/>
              </a:defRPr>
            </a:lvl2pPr>
            <a:lvl3pPr marL="1341438" indent="-366713"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28800" indent="-365125" defTabSz="974725" eaLnBrk="0" hangingPunct="0">
              <a:spcAft>
                <a:spcPts val="1488"/>
              </a:spcAft>
              <a:buChar char="–"/>
              <a:defRPr sz="2600">
                <a:solidFill>
                  <a:schemeClr val="tx1"/>
                </a:solidFill>
                <a:latin typeface="Franklin Gothic Medium" pitchFamily="34" charset="0"/>
              </a:defRPr>
            </a:lvl4pPr>
            <a:lvl5pPr marL="2316163" indent="-365125" defTabSz="974725" eaLnBrk="0" hangingPunct="0">
              <a:buChar char="»"/>
              <a:defRPr sz="2600">
                <a:solidFill>
                  <a:schemeClr val="tx1"/>
                </a:solidFill>
                <a:latin typeface="Franklin Gothic Medium" pitchFamily="34" charset="0"/>
              </a:defRPr>
            </a:lvl5pPr>
            <a:lvl6pPr marL="2773363" indent="-365125" defTabSz="974725" eaLnBrk="0" fontAlgn="base" hangingPunct="0">
              <a:spcBef>
                <a:spcPct val="0"/>
              </a:spcBef>
              <a:spcAft>
                <a:spcPct val="0"/>
              </a:spcAft>
              <a:buChar char="»"/>
              <a:defRPr sz="2600">
                <a:solidFill>
                  <a:schemeClr val="tx1"/>
                </a:solidFill>
                <a:latin typeface="Franklin Gothic Medium" pitchFamily="34" charset="0"/>
              </a:defRPr>
            </a:lvl6pPr>
            <a:lvl7pPr marL="3230563" indent="-365125" defTabSz="974725" eaLnBrk="0" fontAlgn="base" hangingPunct="0">
              <a:spcBef>
                <a:spcPct val="0"/>
              </a:spcBef>
              <a:spcAft>
                <a:spcPct val="0"/>
              </a:spcAft>
              <a:buChar char="»"/>
              <a:defRPr sz="2600">
                <a:solidFill>
                  <a:schemeClr val="tx1"/>
                </a:solidFill>
                <a:latin typeface="Franklin Gothic Medium" pitchFamily="34" charset="0"/>
              </a:defRPr>
            </a:lvl7pPr>
            <a:lvl8pPr marL="3687763" indent="-365125" defTabSz="974725" eaLnBrk="0" fontAlgn="base" hangingPunct="0">
              <a:spcBef>
                <a:spcPct val="0"/>
              </a:spcBef>
              <a:spcAft>
                <a:spcPct val="0"/>
              </a:spcAft>
              <a:buChar char="»"/>
              <a:defRPr sz="2600">
                <a:solidFill>
                  <a:schemeClr val="tx1"/>
                </a:solidFill>
                <a:latin typeface="Franklin Gothic Medium" pitchFamily="34" charset="0"/>
              </a:defRPr>
            </a:lvl8pPr>
            <a:lvl9pPr marL="4144963" indent="-365125"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AutoNum type="arabicPeriod"/>
            </a:pPr>
            <a:r>
              <a:rPr lang="en-US" altLang="en-US" sz="1300" dirty="0">
                <a:solidFill>
                  <a:srgbClr val="000000"/>
                </a:solidFill>
              </a:rPr>
              <a:t>Koss. 2009. Sexually Trans. Diseases</a:t>
            </a:r>
            <a:endParaRPr lang="en-US" altLang="en-US" sz="1300" i="1" dirty="0">
              <a:solidFill>
                <a:srgbClr val="000000"/>
              </a:solidFill>
            </a:endParaRPr>
          </a:p>
          <a:p>
            <a:pPr eaLnBrk="1" hangingPunct="1">
              <a:spcAft>
                <a:spcPct val="0"/>
              </a:spcAft>
              <a:buFontTx/>
              <a:buAutoNum type="arabicPeriod"/>
            </a:pPr>
            <a:r>
              <a:rPr lang="en-US" altLang="en-US" sz="1300" dirty="0">
                <a:solidFill>
                  <a:srgbClr val="000000"/>
                </a:solidFill>
              </a:rPr>
              <a:t>CDC. 2010. STD Treatment Guidelines.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29976" y="214315"/>
            <a:ext cx="7312521" cy="913805"/>
          </a:xfrm>
        </p:spPr>
        <p:txBody>
          <a:bodyPr/>
          <a:lstStyle/>
          <a:p>
            <a:pPr eaLnBrk="1" hangingPunct="1"/>
            <a:r>
              <a:rPr lang="en-US" altLang="en-US" smtClean="0"/>
              <a:t>Avoiding Syphilis</a:t>
            </a:r>
          </a:p>
        </p:txBody>
      </p:sp>
      <p:sp>
        <p:nvSpPr>
          <p:cNvPr id="25603" name="Rectangle 3"/>
          <p:cNvSpPr>
            <a:spLocks noGrp="1" noChangeArrowheads="1"/>
          </p:cNvSpPr>
          <p:nvPr>
            <p:ph type="body" idx="1"/>
          </p:nvPr>
        </p:nvSpPr>
        <p:spPr>
          <a:xfrm>
            <a:off x="1143002" y="1828802"/>
            <a:ext cx="7498497" cy="3643313"/>
          </a:xfrm>
        </p:spPr>
        <p:txBody>
          <a:bodyPr/>
          <a:lstStyle/>
          <a:p>
            <a:pPr marL="321344" indent="-321344"/>
            <a:r>
              <a:rPr lang="en-US" altLang="en-US" dirty="0" smtClean="0"/>
              <a:t>For unmarried individuals, sexual abstinence is the only practical and certain way to avoid syphilis </a:t>
            </a:r>
          </a:p>
          <a:p>
            <a:pPr marL="321344" indent="-321344">
              <a:buNone/>
            </a:pPr>
            <a:endParaRPr lang="en-US" altLang="en-US" dirty="0" smtClean="0"/>
          </a:p>
          <a:p>
            <a:pPr marL="321344" indent="-321344"/>
            <a:r>
              <a:rPr lang="en-US" altLang="en-US" dirty="0" smtClean="0"/>
              <a:t>For those who choose to be sexually active, a marriage (mutually faithful, life-long relationship with an uninfected sexual partner) is the healthiest choice.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8562" y="214313"/>
            <a:ext cx="7312521" cy="985242"/>
          </a:xfrm>
        </p:spPr>
        <p:txBody>
          <a:bodyPr/>
          <a:lstStyle/>
          <a:p>
            <a:pPr eaLnBrk="1" hangingPunct="1"/>
            <a:r>
              <a:rPr lang="en-US" altLang="en-US" smtClean="0"/>
              <a:t>What is Syphilis?</a:t>
            </a:r>
          </a:p>
        </p:txBody>
      </p:sp>
      <p:sp>
        <p:nvSpPr>
          <p:cNvPr id="9219" name="Rectangle 3"/>
          <p:cNvSpPr>
            <a:spLocks noGrp="1" noChangeArrowheads="1"/>
          </p:cNvSpPr>
          <p:nvPr>
            <p:ph type="body" idx="1"/>
          </p:nvPr>
        </p:nvSpPr>
        <p:spPr>
          <a:xfrm>
            <a:off x="1219202" y="1981202"/>
            <a:ext cx="7312521" cy="4448175"/>
          </a:xfrm>
        </p:spPr>
        <p:txBody>
          <a:bodyPr/>
          <a:lstStyle/>
          <a:p>
            <a:pPr marL="346634" indent="-346634"/>
            <a:r>
              <a:rPr lang="en-US" altLang="en-US" dirty="0" smtClean="0"/>
              <a:t>Caused by the bacterium </a:t>
            </a:r>
            <a:r>
              <a:rPr lang="en-US" altLang="en-US" i="1" dirty="0" err="1" smtClean="0"/>
              <a:t>Treponema</a:t>
            </a:r>
            <a:r>
              <a:rPr lang="en-US" altLang="en-US" i="1" dirty="0" smtClean="0"/>
              <a:t> pallidum</a:t>
            </a:r>
            <a:endParaRPr lang="en-US" altLang="en-US" dirty="0" smtClean="0"/>
          </a:p>
          <a:p>
            <a:pPr marL="346634" indent="-346634"/>
            <a:r>
              <a:rPr lang="en-US" altLang="en-US" dirty="0" smtClean="0"/>
              <a:t>Time between infection and start of first symptom is 10-90 days </a:t>
            </a:r>
          </a:p>
          <a:p>
            <a:pPr marL="346634" indent="-346634"/>
            <a:r>
              <a:rPr lang="en-US" altLang="en-US" dirty="0" smtClean="0"/>
              <a:t>Diagnosed by </a:t>
            </a:r>
          </a:p>
          <a:p>
            <a:pPr marL="908986" lvl="1" indent="-331756"/>
            <a:r>
              <a:rPr lang="en-US" altLang="en-US" dirty="0"/>
              <a:t>Dark field microscopy of material taken from a lesion or lymph node </a:t>
            </a:r>
          </a:p>
          <a:p>
            <a:pPr marL="908986" lvl="1" indent="-331756">
              <a:spcAft>
                <a:spcPts val="2098"/>
              </a:spcAft>
            </a:pPr>
            <a:r>
              <a:rPr lang="en-US" altLang="en-US" dirty="0"/>
              <a:t>Serologic tests (</a:t>
            </a:r>
            <a:r>
              <a:rPr lang="en-US" altLang="en-US" dirty="0" smtClean="0"/>
              <a:t>RPR &amp; VDRL)</a:t>
            </a:r>
            <a:r>
              <a:rPr lang="en-US" altLang="en-US" baseline="30000" dirty="0" smtClean="0"/>
              <a:t>1</a:t>
            </a:r>
            <a:endParaRPr lang="en-US" altLang="en-US" baseline="30000" dirty="0"/>
          </a:p>
          <a:p>
            <a:pPr marL="0" indent="0">
              <a:buNone/>
            </a:pPr>
            <a:endParaRPr lang="en-US" altLang="en-US" dirty="0" smtClean="0"/>
          </a:p>
          <a:p>
            <a:pPr marL="0" indent="0">
              <a:buNone/>
            </a:pPr>
            <a:endParaRPr lang="en-US" altLang="en-US" dirty="0" smtClean="0"/>
          </a:p>
        </p:txBody>
      </p:sp>
      <p:sp>
        <p:nvSpPr>
          <p:cNvPr id="9220" name="Text Box 18"/>
          <p:cNvSpPr txBox="1">
            <a:spLocks noChangeArrowheads="1"/>
          </p:cNvSpPr>
          <p:nvPr/>
        </p:nvSpPr>
        <p:spPr bwMode="auto">
          <a:xfrm>
            <a:off x="1447800" y="6429375"/>
            <a:ext cx="4570512" cy="305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lstStyle>
            <a:lvl1pPr marL="365125" indent="-304800" defTabSz="974725" eaLnBrk="0" hangingPunct="0">
              <a:spcAft>
                <a:spcPts val="2238"/>
              </a:spcAft>
              <a:buChar char="•"/>
              <a:defRPr sz="2600">
                <a:solidFill>
                  <a:schemeClr val="tx1"/>
                </a:solidFill>
                <a:latin typeface="Franklin Gothic Medium" pitchFamily="34" charset="0"/>
              </a:defRPr>
            </a:lvl1pPr>
            <a:lvl2pPr marL="854075" indent="-366713" defTabSz="974725" eaLnBrk="0" hangingPunct="0">
              <a:spcAft>
                <a:spcPts val="1488"/>
              </a:spcAft>
              <a:buChar char="–"/>
              <a:defRPr sz="2600">
                <a:solidFill>
                  <a:schemeClr val="tx1"/>
                </a:solidFill>
                <a:latin typeface="Franklin Gothic Medium" pitchFamily="34" charset="0"/>
              </a:defRPr>
            </a:lvl2pPr>
            <a:lvl3pPr marL="1341438" indent="-366713"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28800" indent="-365125" defTabSz="974725" eaLnBrk="0" hangingPunct="0">
              <a:spcAft>
                <a:spcPts val="1488"/>
              </a:spcAft>
              <a:buChar char="–"/>
              <a:defRPr sz="2600">
                <a:solidFill>
                  <a:schemeClr val="tx1"/>
                </a:solidFill>
                <a:latin typeface="Franklin Gothic Medium" pitchFamily="34" charset="0"/>
              </a:defRPr>
            </a:lvl4pPr>
            <a:lvl5pPr marL="2316163" indent="-365125" defTabSz="974725" eaLnBrk="0" hangingPunct="0">
              <a:buChar char="»"/>
              <a:defRPr sz="2600">
                <a:solidFill>
                  <a:schemeClr val="tx1"/>
                </a:solidFill>
                <a:latin typeface="Franklin Gothic Medium" pitchFamily="34" charset="0"/>
              </a:defRPr>
            </a:lvl5pPr>
            <a:lvl6pPr marL="2773363" indent="-365125" defTabSz="974725" eaLnBrk="0" fontAlgn="base" hangingPunct="0">
              <a:spcBef>
                <a:spcPct val="0"/>
              </a:spcBef>
              <a:spcAft>
                <a:spcPct val="0"/>
              </a:spcAft>
              <a:buChar char="»"/>
              <a:defRPr sz="2600">
                <a:solidFill>
                  <a:schemeClr val="tx1"/>
                </a:solidFill>
                <a:latin typeface="Franklin Gothic Medium" pitchFamily="34" charset="0"/>
              </a:defRPr>
            </a:lvl6pPr>
            <a:lvl7pPr marL="3230563" indent="-365125" defTabSz="974725" eaLnBrk="0" fontAlgn="base" hangingPunct="0">
              <a:spcBef>
                <a:spcPct val="0"/>
              </a:spcBef>
              <a:spcAft>
                <a:spcPct val="0"/>
              </a:spcAft>
              <a:buChar char="»"/>
              <a:defRPr sz="2600">
                <a:solidFill>
                  <a:schemeClr val="tx1"/>
                </a:solidFill>
                <a:latin typeface="Franklin Gothic Medium" pitchFamily="34" charset="0"/>
              </a:defRPr>
            </a:lvl7pPr>
            <a:lvl8pPr marL="3687763" indent="-365125" defTabSz="974725" eaLnBrk="0" fontAlgn="base" hangingPunct="0">
              <a:spcBef>
                <a:spcPct val="0"/>
              </a:spcBef>
              <a:spcAft>
                <a:spcPct val="0"/>
              </a:spcAft>
              <a:buChar char="»"/>
              <a:defRPr sz="2600">
                <a:solidFill>
                  <a:schemeClr val="tx1"/>
                </a:solidFill>
                <a:latin typeface="Franklin Gothic Medium" pitchFamily="34" charset="0"/>
              </a:defRPr>
            </a:lvl8pPr>
            <a:lvl9pPr marL="4144963" indent="-365125"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AutoNum type="arabicPeriod"/>
            </a:pPr>
            <a:r>
              <a:rPr lang="en-US" altLang="en-US" sz="1300" dirty="0">
                <a:solidFill>
                  <a:srgbClr val="000000"/>
                </a:solidFill>
              </a:rPr>
              <a:t>CDC. 2014. STD treatment guidelines</a:t>
            </a:r>
            <a:r>
              <a:rPr lang="en-US" altLang="en-US" sz="1300" i="1" dirty="0">
                <a:solidFill>
                  <a:srgbClr val="000000"/>
                </a:solidFill>
              </a:rPr>
              <a:t>.</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381002"/>
            <a:ext cx="6141626" cy="928688"/>
          </a:xfrm>
        </p:spPr>
        <p:txBody>
          <a:bodyPr/>
          <a:lstStyle/>
          <a:p>
            <a:pPr eaLnBrk="1" hangingPunct="1"/>
            <a:r>
              <a:rPr lang="en-US" altLang="en-US" dirty="0" smtClean="0"/>
              <a:t>Stages of Syphilis</a:t>
            </a:r>
          </a:p>
        </p:txBody>
      </p:sp>
      <p:sp>
        <p:nvSpPr>
          <p:cNvPr id="11267" name="Rectangle 3"/>
          <p:cNvSpPr>
            <a:spLocks noGrp="1" noChangeArrowheads="1"/>
          </p:cNvSpPr>
          <p:nvPr>
            <p:ph type="body" idx="1"/>
          </p:nvPr>
        </p:nvSpPr>
        <p:spPr>
          <a:xfrm>
            <a:off x="1295402" y="2057402"/>
            <a:ext cx="6927183" cy="3357563"/>
          </a:xfrm>
        </p:spPr>
        <p:txBody>
          <a:bodyPr/>
          <a:lstStyle/>
          <a:p>
            <a:pPr marL="456725" indent="-456725"/>
            <a:r>
              <a:rPr lang="en-US" altLang="en-US" dirty="0" smtClean="0"/>
              <a:t>Disease has 4 distinct phases:</a:t>
            </a:r>
          </a:p>
          <a:p>
            <a:pPr marL="1026513" lvl="1" indent="-455237"/>
            <a:r>
              <a:rPr lang="en-US" altLang="en-US" dirty="0" smtClean="0"/>
              <a:t>Primary	</a:t>
            </a:r>
          </a:p>
          <a:p>
            <a:pPr marL="1026513" lvl="1" indent="-455237"/>
            <a:r>
              <a:rPr lang="en-US" altLang="en-US" dirty="0" smtClean="0"/>
              <a:t>Secondary</a:t>
            </a:r>
          </a:p>
          <a:p>
            <a:pPr marL="1026513" lvl="1" indent="-455237"/>
            <a:r>
              <a:rPr lang="en-US" altLang="en-US" dirty="0" smtClean="0"/>
              <a:t>Latent (early &amp; late)</a:t>
            </a:r>
          </a:p>
          <a:p>
            <a:pPr marL="1026513" lvl="1" indent="-455237"/>
            <a:r>
              <a:rPr lang="en-US" altLang="en-US" dirty="0" smtClean="0"/>
              <a:t>Tertiary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29974" y="214313"/>
            <a:ext cx="7440472" cy="857250"/>
          </a:xfrm>
        </p:spPr>
        <p:txBody>
          <a:bodyPr/>
          <a:lstStyle/>
          <a:p>
            <a:pPr eaLnBrk="1" hangingPunct="1"/>
            <a:r>
              <a:rPr lang="en-US" altLang="en-US" smtClean="0"/>
              <a:t>How Do I Get Syphilis?</a:t>
            </a:r>
          </a:p>
        </p:txBody>
      </p:sp>
      <p:sp>
        <p:nvSpPr>
          <p:cNvPr id="10243" name="Rectangle 3"/>
          <p:cNvSpPr>
            <a:spLocks noGrp="1" noChangeArrowheads="1"/>
          </p:cNvSpPr>
          <p:nvPr>
            <p:ph type="body" idx="1"/>
          </p:nvPr>
        </p:nvSpPr>
        <p:spPr>
          <a:xfrm>
            <a:off x="1219202" y="1981200"/>
            <a:ext cx="7712739" cy="4286250"/>
          </a:xfrm>
        </p:spPr>
        <p:txBody>
          <a:bodyPr/>
          <a:lstStyle/>
          <a:p>
            <a:pPr marL="346634" indent="-346634"/>
            <a:r>
              <a:rPr lang="en-US" altLang="en-US" dirty="0" smtClean="0"/>
              <a:t>Bacteria enter body through minute abrasions in skin </a:t>
            </a:r>
          </a:p>
          <a:p>
            <a:pPr marL="346634" indent="-346634"/>
            <a:r>
              <a:rPr lang="en-US" altLang="en-US" dirty="0" smtClean="0"/>
              <a:t>Transmitted through contact with moist lesions, especially during sexual activity</a:t>
            </a:r>
          </a:p>
          <a:p>
            <a:pPr marL="346634" indent="-346634"/>
            <a:r>
              <a:rPr lang="en-US" altLang="en-US" dirty="0" smtClean="0"/>
              <a:t>Rate of transmission from infected sexual partner is about 30%-60%</a:t>
            </a:r>
            <a:r>
              <a:rPr lang="en-US" altLang="en-US" baseline="30000" dirty="0" smtClean="0"/>
              <a:t>1</a:t>
            </a:r>
          </a:p>
          <a:p>
            <a:pPr marL="346634" indent="-346634"/>
            <a:r>
              <a:rPr lang="en-US" altLang="en-US" dirty="0" smtClean="0"/>
              <a:t>Primary, secondary, and early latent stage account for nearly all transmission </a:t>
            </a:r>
          </a:p>
          <a:p>
            <a:pPr marL="346634" indent="-346634"/>
            <a:r>
              <a:rPr lang="en-US" altLang="en-US" dirty="0" smtClean="0"/>
              <a:t>Syphilis may also be acquired congenitally (at birth)</a:t>
            </a:r>
          </a:p>
        </p:txBody>
      </p:sp>
      <p:sp>
        <p:nvSpPr>
          <p:cNvPr id="10244" name="Text Box 4"/>
          <p:cNvSpPr txBox="1">
            <a:spLocks noChangeArrowheads="1"/>
          </p:cNvSpPr>
          <p:nvPr/>
        </p:nvSpPr>
        <p:spPr bwMode="auto">
          <a:xfrm>
            <a:off x="1600200" y="6410030"/>
            <a:ext cx="4570512" cy="305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8" tIns="45704" rIns="91408" bIns="45704"/>
          <a:lstStyle>
            <a:lvl1pPr marL="365125" indent="-304800" defTabSz="974725" eaLnBrk="0" hangingPunct="0">
              <a:spcAft>
                <a:spcPts val="2238"/>
              </a:spcAft>
              <a:buChar char="•"/>
              <a:defRPr sz="2600">
                <a:solidFill>
                  <a:schemeClr val="tx1"/>
                </a:solidFill>
                <a:latin typeface="Franklin Gothic Medium" pitchFamily="34" charset="0"/>
              </a:defRPr>
            </a:lvl1pPr>
            <a:lvl2pPr marL="854075" indent="-366713" defTabSz="974725" eaLnBrk="0" hangingPunct="0">
              <a:spcAft>
                <a:spcPts val="1488"/>
              </a:spcAft>
              <a:buChar char="–"/>
              <a:defRPr sz="2600">
                <a:solidFill>
                  <a:schemeClr val="tx1"/>
                </a:solidFill>
                <a:latin typeface="Franklin Gothic Medium" pitchFamily="34" charset="0"/>
              </a:defRPr>
            </a:lvl2pPr>
            <a:lvl3pPr marL="1341438" indent="-366713"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28800" indent="-365125" defTabSz="974725" eaLnBrk="0" hangingPunct="0">
              <a:spcAft>
                <a:spcPts val="1488"/>
              </a:spcAft>
              <a:buChar char="–"/>
              <a:defRPr sz="2600">
                <a:solidFill>
                  <a:schemeClr val="tx1"/>
                </a:solidFill>
                <a:latin typeface="Franklin Gothic Medium" pitchFamily="34" charset="0"/>
              </a:defRPr>
            </a:lvl4pPr>
            <a:lvl5pPr marL="2316163" indent="-365125" defTabSz="974725" eaLnBrk="0" hangingPunct="0">
              <a:buChar char="»"/>
              <a:defRPr sz="2600">
                <a:solidFill>
                  <a:schemeClr val="tx1"/>
                </a:solidFill>
                <a:latin typeface="Franklin Gothic Medium" pitchFamily="34" charset="0"/>
              </a:defRPr>
            </a:lvl5pPr>
            <a:lvl6pPr marL="2773363" indent="-365125" defTabSz="974725" eaLnBrk="0" fontAlgn="base" hangingPunct="0">
              <a:spcBef>
                <a:spcPct val="0"/>
              </a:spcBef>
              <a:spcAft>
                <a:spcPct val="0"/>
              </a:spcAft>
              <a:buChar char="»"/>
              <a:defRPr sz="2600">
                <a:solidFill>
                  <a:schemeClr val="tx1"/>
                </a:solidFill>
                <a:latin typeface="Franklin Gothic Medium" pitchFamily="34" charset="0"/>
              </a:defRPr>
            </a:lvl6pPr>
            <a:lvl7pPr marL="3230563" indent="-365125" defTabSz="974725" eaLnBrk="0" fontAlgn="base" hangingPunct="0">
              <a:spcBef>
                <a:spcPct val="0"/>
              </a:spcBef>
              <a:spcAft>
                <a:spcPct val="0"/>
              </a:spcAft>
              <a:buChar char="»"/>
              <a:defRPr sz="2600">
                <a:solidFill>
                  <a:schemeClr val="tx1"/>
                </a:solidFill>
                <a:latin typeface="Franklin Gothic Medium" pitchFamily="34" charset="0"/>
              </a:defRPr>
            </a:lvl7pPr>
            <a:lvl8pPr marL="3687763" indent="-365125" defTabSz="974725" eaLnBrk="0" fontAlgn="base" hangingPunct="0">
              <a:spcBef>
                <a:spcPct val="0"/>
              </a:spcBef>
              <a:spcAft>
                <a:spcPct val="0"/>
              </a:spcAft>
              <a:buChar char="»"/>
              <a:defRPr sz="2600">
                <a:solidFill>
                  <a:schemeClr val="tx1"/>
                </a:solidFill>
                <a:latin typeface="Franklin Gothic Medium" pitchFamily="34" charset="0"/>
              </a:defRPr>
            </a:lvl8pPr>
            <a:lvl9pPr marL="4144963" indent="-365125"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None/>
            </a:pPr>
            <a:r>
              <a:rPr lang="en-US" altLang="en-US" sz="1300" dirty="0">
                <a:solidFill>
                  <a:srgbClr val="000000"/>
                </a:solidFill>
              </a:rPr>
              <a:t>1.   </a:t>
            </a:r>
            <a:r>
              <a:rPr lang="en-US" altLang="en-US" sz="1300" dirty="0" err="1">
                <a:solidFill>
                  <a:srgbClr val="000000"/>
                </a:solidFill>
              </a:rPr>
              <a:t>Augenbraun</a:t>
            </a:r>
            <a:r>
              <a:rPr lang="en-US" altLang="en-US" sz="1300" dirty="0">
                <a:solidFill>
                  <a:srgbClr val="000000"/>
                </a:solidFill>
              </a:rPr>
              <a:t> M. 2003. In: Dale DC.</a:t>
            </a:r>
            <a:r>
              <a:rPr lang="en-US" altLang="en-US" sz="1400" dirty="0">
                <a:solidFill>
                  <a:srgbClr val="000000"/>
                </a:solidFill>
              </a:rPr>
              <a:t>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44219" y="214315"/>
            <a:ext cx="7312521" cy="913805"/>
          </a:xfrm>
        </p:spPr>
        <p:txBody>
          <a:bodyPr/>
          <a:lstStyle/>
          <a:p>
            <a:pPr eaLnBrk="1" hangingPunct="1"/>
            <a:r>
              <a:rPr lang="en-US" altLang="en-US" smtClean="0"/>
              <a:t>Syphilis</a:t>
            </a:r>
          </a:p>
        </p:txBody>
      </p:sp>
      <p:sp>
        <p:nvSpPr>
          <p:cNvPr id="4099" name="Rectangle 3"/>
          <p:cNvSpPr>
            <a:spLocks noGrp="1" noChangeArrowheads="1"/>
          </p:cNvSpPr>
          <p:nvPr>
            <p:ph type="body" idx="1"/>
          </p:nvPr>
        </p:nvSpPr>
        <p:spPr>
          <a:xfrm>
            <a:off x="1371602" y="1905000"/>
            <a:ext cx="7312521" cy="4113609"/>
          </a:xfrm>
        </p:spPr>
        <p:txBody>
          <a:bodyPr/>
          <a:lstStyle/>
          <a:p>
            <a:pPr marL="346634" indent="-346634" defTabSz="800382"/>
            <a:r>
              <a:rPr lang="en-US" altLang="en-US" dirty="0" smtClean="0"/>
              <a:t>Syphilis has been around since at least the 15</a:t>
            </a:r>
            <a:r>
              <a:rPr lang="en-US" altLang="en-US" baseline="30000" dirty="0" smtClean="0"/>
              <a:t>th</a:t>
            </a:r>
            <a:r>
              <a:rPr lang="en-US" altLang="en-US" dirty="0" smtClean="0"/>
              <a:t> century.</a:t>
            </a:r>
          </a:p>
          <a:p>
            <a:pPr marL="346634" indent="-346634" defTabSz="800382"/>
            <a:r>
              <a:rPr lang="en-US" altLang="en-US" dirty="0" smtClean="0"/>
              <a:t>National public reporting of syphilis cases began in 1941.</a:t>
            </a:r>
          </a:p>
          <a:p>
            <a:pPr marL="346634" indent="-346634" defTabSz="800382"/>
            <a:r>
              <a:rPr lang="en-US" altLang="en-US" dirty="0" smtClean="0"/>
              <a:t>In the year 2000, the rate of primary and secondary (P&amp;S) syphilis hit an all time low.</a:t>
            </a:r>
          </a:p>
          <a:p>
            <a:pPr marL="346634" indent="-346634" defTabSz="800382"/>
            <a:r>
              <a:rPr lang="en-US" altLang="en-US" dirty="0" smtClean="0"/>
              <a:t>In 2013, the total case counts (all stages) were the highest recorded since 1996.</a:t>
            </a:r>
          </a:p>
          <a:p>
            <a:pPr marL="346634" indent="-346634" defTabSz="800382"/>
            <a:r>
              <a:rPr lang="en-US" altLang="en-US" dirty="0" smtClean="0"/>
              <a:t>From 2012 to 2013, there was a 13.1% increase in overall cases.</a:t>
            </a:r>
          </a:p>
          <a:p>
            <a:pPr marL="0" indent="0" defTabSz="800382">
              <a:buNone/>
            </a:pPr>
            <a:endParaRPr lang="en-US" altLang="en-US" dirty="0" smtClean="0"/>
          </a:p>
          <a:p>
            <a:pPr marL="577228" lvl="1" indent="0" defTabSz="800382">
              <a:spcAft>
                <a:spcPts val="996"/>
              </a:spcAft>
              <a:buNone/>
            </a:pPr>
            <a:endParaRPr lang="en-US" altLang="en-US" dirty="0" smtClean="0"/>
          </a:p>
        </p:txBody>
      </p:sp>
      <p:sp>
        <p:nvSpPr>
          <p:cNvPr id="4100" name="Text Box 4"/>
          <p:cNvSpPr txBox="1">
            <a:spLocks noChangeArrowheads="1"/>
          </p:cNvSpPr>
          <p:nvPr/>
        </p:nvSpPr>
        <p:spPr bwMode="auto">
          <a:xfrm>
            <a:off x="1600202" y="6429375"/>
            <a:ext cx="4494634" cy="291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8" tIns="45704" rIns="91408" bIns="45704">
            <a:spAutoFit/>
          </a:bodyPr>
          <a:lstStyle>
            <a:lvl1pPr marL="457200" indent="-396875" defTabSz="974725" eaLnBrk="0" hangingPunct="0">
              <a:spcAft>
                <a:spcPts val="2238"/>
              </a:spcAft>
              <a:buChar char="•"/>
              <a:defRPr sz="2600">
                <a:solidFill>
                  <a:schemeClr val="tx1"/>
                </a:solidFill>
                <a:latin typeface="Franklin Gothic Medium" pitchFamily="34" charset="0"/>
              </a:defRPr>
            </a:lvl1pPr>
            <a:lvl2pPr marL="938213" indent="-366713" defTabSz="974725" eaLnBrk="0" hangingPunct="0">
              <a:spcAft>
                <a:spcPts val="1488"/>
              </a:spcAft>
              <a:buChar char="–"/>
              <a:defRPr sz="2600">
                <a:solidFill>
                  <a:schemeClr val="tx1"/>
                </a:solidFill>
                <a:latin typeface="Franklin Gothic Medium" pitchFamily="34" charset="0"/>
              </a:defRPr>
            </a:lvl2pPr>
            <a:lvl3pPr marL="1417638" indent="-36512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897063" indent="-365125" defTabSz="974725" eaLnBrk="0" hangingPunct="0">
              <a:spcAft>
                <a:spcPts val="1488"/>
              </a:spcAft>
              <a:buChar char="–"/>
              <a:defRPr sz="2600">
                <a:solidFill>
                  <a:schemeClr val="tx1"/>
                </a:solidFill>
                <a:latin typeface="Franklin Gothic Medium" pitchFamily="34" charset="0"/>
              </a:defRPr>
            </a:lvl4pPr>
            <a:lvl5pPr marL="2378075" indent="-366713" defTabSz="974725" eaLnBrk="0" hangingPunct="0">
              <a:buChar char="»"/>
              <a:defRPr sz="2600">
                <a:solidFill>
                  <a:schemeClr val="tx1"/>
                </a:solidFill>
                <a:latin typeface="Franklin Gothic Medium" pitchFamily="34" charset="0"/>
              </a:defRPr>
            </a:lvl5pPr>
            <a:lvl6pPr marL="2835275" indent="-366713" defTabSz="974725" eaLnBrk="0" fontAlgn="base" hangingPunct="0">
              <a:spcBef>
                <a:spcPct val="0"/>
              </a:spcBef>
              <a:spcAft>
                <a:spcPct val="0"/>
              </a:spcAft>
              <a:buChar char="»"/>
              <a:defRPr sz="2600">
                <a:solidFill>
                  <a:schemeClr val="tx1"/>
                </a:solidFill>
                <a:latin typeface="Franklin Gothic Medium" pitchFamily="34" charset="0"/>
              </a:defRPr>
            </a:lvl6pPr>
            <a:lvl7pPr marL="3292475" indent="-366713" defTabSz="974725" eaLnBrk="0" fontAlgn="base" hangingPunct="0">
              <a:spcBef>
                <a:spcPct val="0"/>
              </a:spcBef>
              <a:spcAft>
                <a:spcPct val="0"/>
              </a:spcAft>
              <a:buChar char="»"/>
              <a:defRPr sz="2600">
                <a:solidFill>
                  <a:schemeClr val="tx1"/>
                </a:solidFill>
                <a:latin typeface="Franklin Gothic Medium" pitchFamily="34" charset="0"/>
              </a:defRPr>
            </a:lvl7pPr>
            <a:lvl8pPr marL="3749675" indent="-366713" defTabSz="974725" eaLnBrk="0" fontAlgn="base" hangingPunct="0">
              <a:spcBef>
                <a:spcPct val="0"/>
              </a:spcBef>
              <a:spcAft>
                <a:spcPct val="0"/>
              </a:spcAft>
              <a:buChar char="»"/>
              <a:defRPr sz="2600">
                <a:solidFill>
                  <a:schemeClr val="tx1"/>
                </a:solidFill>
                <a:latin typeface="Franklin Gothic Medium" pitchFamily="34" charset="0"/>
              </a:defRPr>
            </a:lvl8pPr>
            <a:lvl9pPr marL="4206875" indent="-366713"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None/>
            </a:pPr>
            <a:r>
              <a:rPr lang="en-US" altLang="en-US" sz="1300" dirty="0">
                <a:solidFill>
                  <a:srgbClr val="000000"/>
                </a:solidFill>
              </a:rPr>
              <a: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Syphilis and MSM</a:t>
            </a:r>
            <a:endParaRPr lang="en-US" dirty="0"/>
          </a:p>
        </p:txBody>
      </p:sp>
      <p:sp>
        <p:nvSpPr>
          <p:cNvPr id="3" name="Content Placeholder 2"/>
          <p:cNvSpPr>
            <a:spLocks noGrp="1"/>
          </p:cNvSpPr>
          <p:nvPr>
            <p:ph idx="1"/>
          </p:nvPr>
        </p:nvSpPr>
        <p:spPr>
          <a:xfrm>
            <a:off x="1371600" y="1981200"/>
            <a:ext cx="7543800" cy="3581400"/>
          </a:xfrm>
        </p:spPr>
        <p:txBody>
          <a:bodyPr/>
          <a:lstStyle/>
          <a:p>
            <a:r>
              <a:rPr lang="en-US" dirty="0" smtClean="0"/>
              <a:t>75% of primary and secondary syphilis in 2013 was associated with men having sex with men (MSM).</a:t>
            </a:r>
          </a:p>
          <a:p>
            <a:r>
              <a:rPr lang="en-US" dirty="0" smtClean="0"/>
              <a:t>Syphilis cases among MSM are characterized by high rates of HIV co-infection and high-risk sexual behaviors.</a:t>
            </a:r>
          </a:p>
          <a:p>
            <a:r>
              <a:rPr lang="en-US" dirty="0" smtClean="0"/>
              <a:t>In 2006, the rate was highest among men ages 35 – 39 years.</a:t>
            </a:r>
          </a:p>
          <a:p>
            <a:r>
              <a:rPr lang="en-US" dirty="0" smtClean="0"/>
              <a:t>In 2013 the rate was highest in men 20 -29 years old. </a:t>
            </a:r>
            <a:endParaRPr lang="en-US" dirty="0"/>
          </a:p>
        </p:txBody>
      </p:sp>
      <p:sp>
        <p:nvSpPr>
          <p:cNvPr id="4" name="TextBox 3"/>
          <p:cNvSpPr txBox="1"/>
          <p:nvPr/>
        </p:nvSpPr>
        <p:spPr>
          <a:xfrm>
            <a:off x="1828800" y="5715000"/>
            <a:ext cx="4876800" cy="338554"/>
          </a:xfrm>
          <a:prstGeom prst="rect">
            <a:avLst/>
          </a:prstGeom>
          <a:noFill/>
        </p:spPr>
        <p:txBody>
          <a:bodyPr wrap="square" lIns="91424" tIns="45712" rIns="91424" bIns="45712" rtlCol="0">
            <a:spAutoFit/>
          </a:bodyPr>
          <a:lstStyle/>
          <a:p>
            <a:r>
              <a:rPr lang="en-US" sz="1600" dirty="0">
                <a:solidFill>
                  <a:srgbClr val="000000"/>
                </a:solidFill>
              </a:rPr>
              <a:t>CDC, “2013 STD Surveillance Syphilis”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extLst>
      <p:ext uri="{BB962C8B-B14F-4D97-AF65-F5344CB8AC3E}">
        <p14:creationId xmlns:p14="http://schemas.microsoft.com/office/powerpoint/2010/main" val="100136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Syphilis and Youth</a:t>
            </a:r>
            <a:endParaRPr lang="en-US" dirty="0"/>
          </a:p>
        </p:txBody>
      </p:sp>
      <p:sp>
        <p:nvSpPr>
          <p:cNvPr id="3" name="Content Placeholder 2"/>
          <p:cNvSpPr>
            <a:spLocks noGrp="1"/>
          </p:cNvSpPr>
          <p:nvPr>
            <p:ph idx="1"/>
          </p:nvPr>
        </p:nvSpPr>
        <p:spPr>
          <a:xfrm>
            <a:off x="1371600" y="1981200"/>
            <a:ext cx="7543800" cy="3429000"/>
          </a:xfrm>
        </p:spPr>
        <p:txBody>
          <a:bodyPr/>
          <a:lstStyle/>
          <a:p>
            <a:r>
              <a:rPr lang="en-US" dirty="0" smtClean="0"/>
              <a:t>20% of all newly diagnosed cases are in young people, ages 15 – 24.</a:t>
            </a:r>
            <a:r>
              <a:rPr lang="en-US" baseline="30000" dirty="0" smtClean="0"/>
              <a:t>1</a:t>
            </a:r>
            <a:r>
              <a:rPr lang="en-US" dirty="0" smtClean="0"/>
              <a:t> </a:t>
            </a:r>
          </a:p>
          <a:p>
            <a:pPr marL="0" indent="0">
              <a:buNone/>
            </a:pPr>
            <a:endParaRPr lang="en-US" dirty="0" smtClean="0"/>
          </a:p>
          <a:p>
            <a:r>
              <a:rPr lang="en-US" dirty="0" smtClean="0"/>
              <a:t>Racial disparities in young people ages 15 – 19</a:t>
            </a:r>
          </a:p>
          <a:p>
            <a:pPr lvl="1"/>
            <a:r>
              <a:rPr lang="en-US" dirty="0" smtClean="0"/>
              <a:t>Rates among black males were 11.7 times higher than white males in the same age group.</a:t>
            </a:r>
          </a:p>
          <a:p>
            <a:pPr lvl="1"/>
            <a:r>
              <a:rPr lang="en-US" dirty="0" smtClean="0"/>
              <a:t>Rates among black females were 18.2 times higher than white females in the same age group.</a:t>
            </a:r>
          </a:p>
          <a:p>
            <a:pPr marL="1371358" lvl="3" indent="0">
              <a:buNone/>
            </a:pPr>
            <a:endParaRPr lang="en-US" dirty="0"/>
          </a:p>
          <a:p>
            <a:pPr marL="1371358" lvl="3" indent="0">
              <a:buNone/>
            </a:pPr>
            <a:r>
              <a:rPr lang="en-US" sz="1600" dirty="0"/>
              <a:t>CDC, “</a:t>
            </a:r>
            <a:r>
              <a:rPr lang="en-US" sz="1600" dirty="0" err="1"/>
              <a:t>Sexuallly</a:t>
            </a:r>
            <a:r>
              <a:rPr lang="en-US" sz="1600" dirty="0"/>
              <a:t> Transmitted Infections Among Young Americans”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extLst>
      <p:ext uri="{BB962C8B-B14F-4D97-AF65-F5344CB8AC3E}">
        <p14:creationId xmlns:p14="http://schemas.microsoft.com/office/powerpoint/2010/main" val="344441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1" name="Object 3"/>
          <p:cNvGraphicFramePr>
            <a:graphicFrameLocks noChangeAspect="1"/>
          </p:cNvGraphicFramePr>
          <p:nvPr/>
        </p:nvGraphicFramePr>
        <p:xfrm>
          <a:off x="1371751" y="1829101"/>
          <a:ext cx="6629623" cy="4205883"/>
        </p:xfrm>
        <a:graphic>
          <a:graphicData uri="http://schemas.openxmlformats.org/presentationml/2006/ole">
            <mc:AlternateContent xmlns:mc="http://schemas.openxmlformats.org/markup-compatibility/2006">
              <mc:Choice xmlns:v="urn:schemas-microsoft-com:vml" Requires="v">
                <p:oleObj spid="_x0000_s1031" name="Chart" r:id="rId4" imgW="8077264" imgH="5591123" progId="MSGraph.Chart.8">
                  <p:embed followColorScheme="full"/>
                </p:oleObj>
              </mc:Choice>
              <mc:Fallback>
                <p:oleObj name="Chart" r:id="rId4" imgW="8077264" imgH="5591123" progId="MSGraph.Chart.8">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751" y="1829101"/>
                        <a:ext cx="6629623" cy="42058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3" name="Text Box 4"/>
          <p:cNvSpPr txBox="1">
            <a:spLocks noChangeArrowheads="1"/>
          </p:cNvSpPr>
          <p:nvPr/>
        </p:nvSpPr>
        <p:spPr bwMode="auto">
          <a:xfrm>
            <a:off x="1600200" y="6412230"/>
            <a:ext cx="2883350" cy="291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spAutoFit/>
          </a:bodyPr>
          <a:lstStyle>
            <a:lvl1pPr defTabSz="974725" eaLnBrk="0" hangingPunct="0">
              <a:spcAft>
                <a:spcPts val="2238"/>
              </a:spcAft>
              <a:buChar char="•"/>
              <a:defRPr sz="2600">
                <a:solidFill>
                  <a:schemeClr val="tx1"/>
                </a:solidFill>
                <a:latin typeface="Franklin Gothic Medium" pitchFamily="34" charset="0"/>
              </a:defRPr>
            </a:lvl1pPr>
            <a:lvl2pPr marL="487363" indent="-254000" defTabSz="974725" eaLnBrk="0" hangingPunct="0">
              <a:spcAft>
                <a:spcPts val="1488"/>
              </a:spcAft>
              <a:buChar char="–"/>
              <a:defRPr sz="2600">
                <a:solidFill>
                  <a:schemeClr val="tx1"/>
                </a:solidFill>
                <a:latin typeface="Franklin Gothic Medium" pitchFamily="34" charset="0"/>
              </a:defRPr>
            </a:lvl2pPr>
            <a:lvl3pPr marL="974725" indent="-244475" defTabSz="974725" eaLnBrk="0" hangingPunct="0">
              <a:spcAft>
                <a:spcPts val="1488"/>
              </a:spcAft>
              <a:buFont typeface="Wingdings" pitchFamily="2" charset="2"/>
              <a:buChar char="§"/>
              <a:defRPr sz="2600">
                <a:solidFill>
                  <a:schemeClr val="tx1"/>
                </a:solidFill>
                <a:latin typeface="Franklin Gothic Medium" pitchFamily="34" charset="0"/>
              </a:defRPr>
            </a:lvl3pPr>
            <a:lvl4pPr marL="1463675" indent="-242888" defTabSz="974725" eaLnBrk="0" hangingPunct="0">
              <a:spcAft>
                <a:spcPts val="1488"/>
              </a:spcAft>
              <a:buChar char="–"/>
              <a:defRPr sz="2600">
                <a:solidFill>
                  <a:schemeClr val="tx1"/>
                </a:solidFill>
                <a:latin typeface="Franklin Gothic Medium" pitchFamily="34" charset="0"/>
              </a:defRPr>
            </a:lvl4pPr>
            <a:lvl5pPr marL="1951038" indent="-247650" defTabSz="974725" eaLnBrk="0" hangingPunct="0">
              <a:buChar char="»"/>
              <a:defRPr sz="2600">
                <a:solidFill>
                  <a:schemeClr val="tx1"/>
                </a:solidFill>
                <a:latin typeface="Franklin Gothic Medium" pitchFamily="34" charset="0"/>
              </a:defRPr>
            </a:lvl5pPr>
            <a:lvl6pPr marL="2408238" indent="-247650" defTabSz="974725" eaLnBrk="0" fontAlgn="base" hangingPunct="0">
              <a:spcBef>
                <a:spcPct val="0"/>
              </a:spcBef>
              <a:spcAft>
                <a:spcPct val="0"/>
              </a:spcAft>
              <a:buChar char="»"/>
              <a:defRPr sz="2600">
                <a:solidFill>
                  <a:schemeClr val="tx1"/>
                </a:solidFill>
                <a:latin typeface="Franklin Gothic Medium" pitchFamily="34" charset="0"/>
              </a:defRPr>
            </a:lvl6pPr>
            <a:lvl7pPr marL="2865438" indent="-247650" defTabSz="974725" eaLnBrk="0" fontAlgn="base" hangingPunct="0">
              <a:spcBef>
                <a:spcPct val="0"/>
              </a:spcBef>
              <a:spcAft>
                <a:spcPct val="0"/>
              </a:spcAft>
              <a:buChar char="»"/>
              <a:defRPr sz="2600">
                <a:solidFill>
                  <a:schemeClr val="tx1"/>
                </a:solidFill>
                <a:latin typeface="Franklin Gothic Medium" pitchFamily="34" charset="0"/>
              </a:defRPr>
            </a:lvl7pPr>
            <a:lvl8pPr marL="3322638" indent="-247650" defTabSz="974725" eaLnBrk="0" fontAlgn="base" hangingPunct="0">
              <a:spcBef>
                <a:spcPct val="0"/>
              </a:spcBef>
              <a:spcAft>
                <a:spcPct val="0"/>
              </a:spcAft>
              <a:buChar char="»"/>
              <a:defRPr sz="2600">
                <a:solidFill>
                  <a:schemeClr val="tx1"/>
                </a:solidFill>
                <a:latin typeface="Franklin Gothic Medium" pitchFamily="34" charset="0"/>
              </a:defRPr>
            </a:lvl8pPr>
            <a:lvl9pPr marL="3779838" indent="-247650" defTabSz="974725" eaLnBrk="0" fontAlgn="base" hangingPunct="0">
              <a:spcBef>
                <a:spcPct val="0"/>
              </a:spcBef>
              <a:spcAft>
                <a:spcPct val="0"/>
              </a:spcAft>
              <a:buChar char="»"/>
              <a:defRPr sz="2600">
                <a:solidFill>
                  <a:schemeClr val="tx1"/>
                </a:solidFill>
                <a:latin typeface="Franklin Gothic Medium" pitchFamily="34" charset="0"/>
              </a:defRPr>
            </a:lvl9pPr>
          </a:lstStyle>
          <a:p>
            <a:pPr eaLnBrk="1" hangingPunct="1">
              <a:spcAft>
                <a:spcPct val="0"/>
              </a:spcAft>
              <a:buFontTx/>
              <a:buNone/>
            </a:pPr>
            <a:r>
              <a:rPr lang="en-US" altLang="en-US" sz="1300" dirty="0">
                <a:solidFill>
                  <a:srgbClr val="000000"/>
                </a:solidFill>
              </a:rPr>
              <a:t>Source: CDC. 2010. </a:t>
            </a:r>
            <a:r>
              <a:rPr lang="en-US" altLang="en-US" sz="1300" i="1" dirty="0">
                <a:solidFill>
                  <a:srgbClr val="000000"/>
                </a:solidFill>
              </a:rPr>
              <a:t>STD Surveillance.</a:t>
            </a:r>
            <a:r>
              <a:rPr lang="en-US" altLang="en-US" sz="1300" dirty="0">
                <a:solidFill>
                  <a:srgbClr val="000000"/>
                </a:solidFill>
              </a:rPr>
              <a:t> </a:t>
            </a:r>
            <a:endParaRPr lang="en-US" altLang="en-US" sz="1300" i="1" dirty="0">
              <a:solidFill>
                <a:srgbClr val="000000"/>
              </a:solidFill>
            </a:endParaRPr>
          </a:p>
        </p:txBody>
      </p:sp>
      <p:sp>
        <p:nvSpPr>
          <p:cNvPr id="2" name="Rectangle 1"/>
          <p:cNvSpPr/>
          <p:nvPr/>
        </p:nvSpPr>
        <p:spPr>
          <a:xfrm>
            <a:off x="2410232" y="152402"/>
            <a:ext cx="4572000" cy="1323439"/>
          </a:xfrm>
          <a:prstGeom prst="rect">
            <a:avLst/>
          </a:prstGeom>
        </p:spPr>
        <p:txBody>
          <a:bodyPr lIns="91424" tIns="45712" rIns="91424" bIns="45712">
            <a:spAutoFit/>
          </a:bodyPr>
          <a:lstStyle/>
          <a:p>
            <a:r>
              <a:rPr lang="en-US" altLang="en-US" sz="4000" kern="0" dirty="0">
                <a:solidFill>
                  <a:srgbClr val="942E6D"/>
                </a:solidFill>
                <a:latin typeface="Franklin Gothic Demi"/>
              </a:rPr>
              <a:t>Reported Cases of Syphilis</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29976" y="214315"/>
            <a:ext cx="7312521" cy="913805"/>
          </a:xfrm>
        </p:spPr>
        <p:txBody>
          <a:bodyPr/>
          <a:lstStyle/>
          <a:p>
            <a:pPr eaLnBrk="1" hangingPunct="1"/>
            <a:r>
              <a:rPr lang="en-US" altLang="en-US" smtClean="0"/>
              <a:t>What is Primary Syphilis?</a:t>
            </a:r>
          </a:p>
        </p:txBody>
      </p:sp>
      <p:sp>
        <p:nvSpPr>
          <p:cNvPr id="13315" name="Rectangle 3"/>
          <p:cNvSpPr>
            <a:spLocks noGrp="1" noChangeArrowheads="1"/>
          </p:cNvSpPr>
          <p:nvPr>
            <p:ph type="body" idx="1"/>
          </p:nvPr>
        </p:nvSpPr>
        <p:spPr>
          <a:xfrm>
            <a:off x="1295400" y="2133600"/>
            <a:ext cx="7455350" cy="4397872"/>
          </a:xfrm>
        </p:spPr>
        <p:txBody>
          <a:bodyPr/>
          <a:lstStyle/>
          <a:p>
            <a:pPr marL="346634" indent="-346634"/>
            <a:r>
              <a:rPr lang="en-US" altLang="en-US" dirty="0" smtClean="0"/>
              <a:t>Single or multiple sores (chancres)</a:t>
            </a:r>
          </a:p>
          <a:p>
            <a:pPr marL="346634" indent="-346634"/>
            <a:r>
              <a:rPr lang="en-US" altLang="en-US" dirty="0" smtClean="0"/>
              <a:t>Firm, round, painless; indicates point of           bacterial entry</a:t>
            </a:r>
          </a:p>
          <a:p>
            <a:pPr marL="346634" indent="-346634"/>
            <a:r>
              <a:rPr lang="en-US" altLang="en-US" dirty="0" smtClean="0"/>
              <a:t>Typically occurs on genital skin and mucosa</a:t>
            </a:r>
          </a:p>
          <a:p>
            <a:pPr marL="346634" indent="-346634"/>
            <a:r>
              <a:rPr lang="en-US" altLang="en-US" dirty="0" smtClean="0"/>
              <a:t>May also occur in mouth, hands, or other parts of the body</a:t>
            </a:r>
          </a:p>
          <a:p>
            <a:pPr marL="346634" indent="-346634"/>
            <a:r>
              <a:rPr lang="en-US" altLang="en-US" dirty="0" smtClean="0"/>
              <a:t>Chancre heals by itself in 3-6 weeks</a:t>
            </a:r>
          </a:p>
          <a:p>
            <a:pPr marL="346634" indent="-346634"/>
            <a:endParaRPr lang="en-US" altLang="en-US" dirty="0" smtClean="0"/>
          </a:p>
          <a:p>
            <a:pPr marL="346634" indent="-346634"/>
            <a:r>
              <a:rPr lang="en-US" altLang="en-US" b="1" dirty="0" err="1" smtClean="0"/>
              <a:t>Neurosyphilis</a:t>
            </a:r>
            <a:r>
              <a:rPr lang="en-US" altLang="en-US" dirty="0" smtClean="0"/>
              <a:t> can occur during any stage of syphilis, including primary and secondary syphilis.</a:t>
            </a:r>
            <a:r>
              <a:rPr lang="en-US" altLang="en-US" baseline="30000" dirty="0" smtClean="0"/>
              <a:t>1</a:t>
            </a:r>
            <a:endParaRPr lang="en-US" alt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52400"/>
            <a:ext cx="1449324" cy="14145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dult Slide Show Template 2">
  <a:themeElements>
    <a:clrScheme name="Adult Slide Show Template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dult Slide Show Template 2">
      <a:majorFont>
        <a:latin typeface="Franklin Gothic Demi"/>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dult Slide Show Template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dult Slide Show Template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dult Slide Show Template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dult Slide Show Template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dult Slide Show Template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dult Slide Show Template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dult Slide Show Template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en Slide Show Template">
  <a:themeElements>
    <a:clrScheme name="Teen Slide Show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en Slide Show Template">
      <a:majorFont>
        <a:latin typeface="DeadHistoryRo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en Slide Show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en Slide Show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en Slide Show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en Slide Show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en Slide Show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en Slide Show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en Slide Show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een Slide Show Template">
  <a:themeElements>
    <a:clrScheme name="Teen Slide Show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en Slide Show Template">
      <a:majorFont>
        <a:latin typeface="DeadHistoryRo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en Slide Show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en Slide Show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en Slide Show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en Slide Show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en Slide Show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en Slide Show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en Slide Show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3218</Words>
  <Application>Microsoft Office PowerPoint</Application>
  <PresentationFormat>On-screen Show (4:3)</PresentationFormat>
  <Paragraphs>213</Paragraphs>
  <Slides>17</Slides>
  <Notes>17</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1" baseType="lpstr">
      <vt:lpstr>Adult Slide Show Template 2</vt:lpstr>
      <vt:lpstr>Teen Slide Show Template</vt:lpstr>
      <vt:lpstr>1_Teen Slide Show Template</vt:lpstr>
      <vt:lpstr>Chart</vt:lpstr>
      <vt:lpstr>Syphilis The Great Mimic</vt:lpstr>
      <vt:lpstr>What is Syphilis?</vt:lpstr>
      <vt:lpstr>Stages of Syphilis</vt:lpstr>
      <vt:lpstr>How Do I Get Syphilis?</vt:lpstr>
      <vt:lpstr>Syphilis</vt:lpstr>
      <vt:lpstr>Syphilis and MSM</vt:lpstr>
      <vt:lpstr>Syphilis and Youth</vt:lpstr>
      <vt:lpstr>PowerPoint Presentation</vt:lpstr>
      <vt:lpstr>What is Primary Syphilis?</vt:lpstr>
      <vt:lpstr>What is Secondary Syphilis?</vt:lpstr>
      <vt:lpstr>PowerPoint Presentation</vt:lpstr>
      <vt:lpstr>What is Latent Syphilis?</vt:lpstr>
      <vt:lpstr>What is Tertiary Syphilis?</vt:lpstr>
      <vt:lpstr>PowerPoint Presentation</vt:lpstr>
      <vt:lpstr>How is Syphilis Treated?</vt:lpstr>
      <vt:lpstr>Reducing Syphilis Risk</vt:lpstr>
      <vt:lpstr>Avoiding Syphilis</vt:lpstr>
    </vt:vector>
  </TitlesOfParts>
  <Company>Milestone Community Builders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Syphilis The Great Mimic</dc:title>
  <dc:creator>Marilyn Henderson</dc:creator>
  <cp:lastModifiedBy>Marilyn Henderson</cp:lastModifiedBy>
  <cp:revision>3</cp:revision>
  <dcterms:created xsi:type="dcterms:W3CDTF">2015-04-17T19:43:08Z</dcterms:created>
  <dcterms:modified xsi:type="dcterms:W3CDTF">2016-01-20T20:34:07Z</dcterms:modified>
</cp:coreProperties>
</file>