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1" r:id="rId3"/>
    <p:sldId id="258" r:id="rId4"/>
    <p:sldId id="264" r:id="rId5"/>
    <p:sldId id="265" r:id="rId6"/>
    <p:sldId id="262" r:id="rId7"/>
    <p:sldId id="280" r:id="rId8"/>
    <p:sldId id="268" r:id="rId9"/>
    <p:sldId id="269" r:id="rId10"/>
    <p:sldId id="270" r:id="rId11"/>
    <p:sldId id="271" r:id="rId12"/>
    <p:sldId id="259" r:id="rId13"/>
    <p:sldId id="281" r:id="rId14"/>
    <p:sldId id="260" r:id="rId15"/>
    <p:sldId id="282" r:id="rId16"/>
    <p:sldId id="276" r:id="rId17"/>
    <p:sldId id="277" r:id="rId18"/>
    <p:sldId id="278"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3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7158A6A-F2CA-46CE-89A6-1EC497B98BA9}" type="datetimeFigureOut">
              <a:rPr lang="en-US" smtClean="0"/>
              <a:t>12/6/2017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84B9A48-D1C5-4F8C-AAD1-DF3A419E90CF}" type="slidenum">
              <a:rPr lang="en-US" smtClean="0"/>
              <a:t>‹#›</a:t>
            </a:fld>
            <a:endParaRPr lang="en-US"/>
          </a:p>
        </p:txBody>
      </p:sp>
    </p:spTree>
    <p:extLst>
      <p:ext uri="{BB962C8B-B14F-4D97-AF65-F5344CB8AC3E}">
        <p14:creationId xmlns:p14="http://schemas.microsoft.com/office/powerpoint/2010/main" val="261660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shasexualhealth.org/stdsstis/syphil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05F0B483-9AD9-48F7-B92F-F3FD31F29C87}" type="slidenum">
              <a:rPr lang="en-US" altLang="en-US" sz="1200">
                <a:latin typeface="Arial" charset="0"/>
              </a:rPr>
              <a:pPr eaLnBrk="1" hangingPunct="1"/>
              <a:t>1</a:t>
            </a:fld>
            <a:endParaRPr lang="en-US" altLang="en-US" sz="1200">
              <a:latin typeface="Arial"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 name="Notes Placeholder 1"/>
          <p:cNvSpPr>
            <a:spLocks noGrp="1"/>
          </p:cNvSpPr>
          <p:nvPr>
            <p:ph type="body" idx="1"/>
          </p:nvPr>
        </p:nvSpPr>
        <p:spPr/>
        <p:txBody>
          <a:bodyPr/>
          <a:lstStyle/>
          <a:p>
            <a:endParaRPr lang="en-US" dirty="0" smtClean="0"/>
          </a:p>
          <a:p>
            <a:r>
              <a:rPr lang="en-US" altLang="en-US" dirty="0" smtClean="0"/>
              <a:t>Syphilis is a very complex STI. It is known as the great mimic or the great imitator because in its advanced stages its symptoms can resemble those of many other diseases. </a:t>
            </a:r>
          </a:p>
          <a:p>
            <a:endParaRPr lang="en-US" dirty="0"/>
          </a:p>
          <a:p>
            <a:endParaRPr lang="en-US" dirty="0" smtClean="0"/>
          </a:p>
          <a:p>
            <a:r>
              <a:rPr lang="en-US" dirty="0" smtClean="0"/>
              <a:t>Reference: </a:t>
            </a:r>
          </a:p>
          <a:p>
            <a:r>
              <a:rPr lang="en-US" dirty="0" smtClean="0"/>
              <a:t>Centers for Disease Control and Prevention, “Syphilis – CDC</a:t>
            </a:r>
            <a:r>
              <a:rPr lang="en-US" baseline="0" dirty="0" smtClean="0"/>
              <a:t> Fact Sheet”, http://www.cdc.gov/std/syphilis/STDFact-Syphilis.htm, accessed Jan. 2015</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95D8EDA6-3D23-441F-B233-8FDC57FE94B3}" type="slidenum">
              <a:rPr lang="en-US" altLang="en-US" sz="1200">
                <a:latin typeface="Arial" charset="0"/>
              </a:rPr>
              <a:pPr eaLnBrk="1" hangingPunct="1"/>
              <a:t>10</a:t>
            </a:fld>
            <a:endParaRPr lang="en-US" altLang="en-US" sz="120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838614" y="4416425"/>
            <a:ext cx="4922976" cy="4183063"/>
          </a:xfrm>
          <a:noFill/>
        </p:spPr>
        <p:txBody>
          <a:bodyPr/>
          <a:lstStyle/>
          <a:p>
            <a:pPr eaLnBrk="1" hangingPunct="1">
              <a:spcBef>
                <a:spcPct val="0"/>
              </a:spcBef>
            </a:pPr>
            <a:r>
              <a:rPr lang="en-US" altLang="en-US" smtClean="0"/>
              <a:t>This person has a chancre of the skin just above the pubic hair. Obviously, a condom would not protect another partner from this infection. Such an infection may have resulted from contact with a partner’s syphilitic warts (condyloma latum), which are not necessarily in the genital area. Thus, this case of syphilis could have been acquired or could be passed without any penetrative sex. Herpes and HPV can be transmitted in this same way, either because of contact with STI sores or sexual secretions that are infected with STI viruses.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7DA60E16-1A82-42B0-AE22-D6951BD5AED9}" type="slidenum">
              <a:rPr lang="en-US" altLang="en-US" sz="1200">
                <a:latin typeface="Arial" charset="0"/>
              </a:rPr>
              <a:pPr eaLnBrk="1" hangingPunct="1"/>
              <a:t>11</a:t>
            </a:fld>
            <a:endParaRPr lang="en-US" altLang="en-US" sz="120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dirty="0" smtClean="0"/>
              <a:t>This syphilis ulcer is generally painless. This man’s chancre is the initial infection.</a:t>
            </a:r>
          </a:p>
          <a:p>
            <a:pPr eaLnBrk="1" hangingPunct="1"/>
            <a:r>
              <a:rPr lang="en-US" altLang="en-US" dirty="0" smtClean="0"/>
              <a:t/>
            </a:r>
            <a:br>
              <a:rPr lang="en-US" altLang="en-US" dirty="0" smtClean="0"/>
            </a:br>
            <a:r>
              <a:rPr lang="en-US" altLang="en-US" dirty="0" smtClean="0"/>
              <a:t>He was wearing a condom when he had intercourse with a woman who was infected with syphilis. The condom did not make sex safe for him; he came into contact with syphilis anyway. </a:t>
            </a:r>
          </a:p>
          <a:p>
            <a:pPr eaLnBrk="1" hangingPunct="1"/>
            <a:endParaRPr lang="en-US" altLang="en-US" dirty="0" smtClean="0"/>
          </a:p>
          <a:p>
            <a:pPr eaLnBrk="1" hangingPunct="1"/>
            <a:r>
              <a:rPr lang="en-US" altLang="en-US" dirty="0" smtClean="0"/>
              <a:t>He thought he was protected, but he was not. </a:t>
            </a:r>
          </a:p>
          <a:p>
            <a:pPr eaLnBrk="1" hangingPunct="1"/>
            <a:endParaRPr lang="en-US" altLang="en-US" dirty="0" smtClean="0"/>
          </a:p>
          <a:p>
            <a:pPr eaLnBrk="1" hangingPunct="1"/>
            <a:r>
              <a:rPr lang="en-US" altLang="en-US" dirty="0" smtClean="0"/>
              <a:t>At this point in the infection, if he has sex with someone else, that person would not be protected – even if he were wearing a condom. </a:t>
            </a:r>
          </a:p>
          <a:p>
            <a:pPr eaLnBrk="1" hangingPunct="1"/>
            <a:endParaRPr lang="en-US" altLang="en-US" dirty="0" smtClean="0"/>
          </a:p>
          <a:p>
            <a:pPr eaLnBrk="1" hangingPunct="1"/>
            <a:r>
              <a:rPr lang="en-US" altLang="en-US" dirty="0" smtClean="0"/>
              <a:t>This man’s infection can be used to illustrate one way herpes and HPV can infect another person even when a condom is used properly.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r>
              <a:rPr lang="en-US" dirty="0" smtClean="0"/>
              <a:t>1.</a:t>
            </a:r>
            <a:r>
              <a:rPr lang="en-US" baseline="0" dirty="0" smtClean="0"/>
              <a:t> “2016 Sexually Transmitted Diseases Surveillance.” Centers for Disease Control and Prevention, Centers for Disease Control and Prevention, 26 Sept. 2017, www.cdc.gov/std/stats16/Syphilis.htm. </a:t>
            </a:r>
          </a:p>
          <a:p>
            <a:endParaRPr lang="en-US" dirty="0"/>
          </a:p>
        </p:txBody>
      </p:sp>
      <p:sp>
        <p:nvSpPr>
          <p:cNvPr id="4" name="Slide Number Placeholder 3"/>
          <p:cNvSpPr>
            <a:spLocks noGrp="1"/>
          </p:cNvSpPr>
          <p:nvPr>
            <p:ph type="sldNum" sz="quarter" idx="10"/>
          </p:nvPr>
        </p:nvSpPr>
        <p:spPr/>
        <p:txBody>
          <a:bodyPr/>
          <a:lstStyle/>
          <a:p>
            <a:fld id="{284B9A48-D1C5-4F8C-AAD1-DF3A419E90CF}" type="slidenum">
              <a:rPr lang="en-US" smtClean="0"/>
              <a:t>12</a:t>
            </a:fld>
            <a:endParaRPr lang="en-US"/>
          </a:p>
        </p:txBody>
      </p:sp>
    </p:spTree>
    <p:extLst>
      <p:ext uri="{BB962C8B-B14F-4D97-AF65-F5344CB8AC3E}">
        <p14:creationId xmlns:p14="http://schemas.microsoft.com/office/powerpoint/2010/main" val="136725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a:t>
            </a:r>
            <a:r>
              <a:rPr lang="en-US" baseline="0" dirty="0" smtClean="0"/>
              <a:t> chart supports findings that men who have sex with men only (MSM) make up the largest percentage of primary and secondary syphilis. </a:t>
            </a:r>
          </a:p>
          <a:p>
            <a:endParaRPr lang="en-US" baseline="0" dirty="0" smtClean="0"/>
          </a:p>
          <a:p>
            <a:r>
              <a:rPr lang="en-US" baseline="0" dirty="0" smtClean="0"/>
              <a:t>References:</a:t>
            </a:r>
          </a:p>
          <a:p>
            <a:r>
              <a:rPr lang="en-US" dirty="0" smtClean="0"/>
              <a:t>“2016 Sexually Transmitted Diseases Surveillance.” Centers for Disease Control and Prevention, Centers for Disease Control and Prevention, 26 Sept. 2017, www.cdc.gov/std/stats16/Syphilis.htm. </a:t>
            </a:r>
          </a:p>
          <a:p>
            <a:endParaRPr lang="en-US" dirty="0"/>
          </a:p>
        </p:txBody>
      </p:sp>
      <p:sp>
        <p:nvSpPr>
          <p:cNvPr id="4" name="Slide Number Placeholder 3"/>
          <p:cNvSpPr>
            <a:spLocks noGrp="1"/>
          </p:cNvSpPr>
          <p:nvPr>
            <p:ph type="sldNum" sz="quarter" idx="10"/>
          </p:nvPr>
        </p:nvSpPr>
        <p:spPr/>
        <p:txBody>
          <a:bodyPr/>
          <a:lstStyle/>
          <a:p>
            <a:fld id="{284B9A48-D1C5-4F8C-AAD1-DF3A419E90CF}" type="slidenum">
              <a:rPr lang="en-US" smtClean="0"/>
              <a:t>13</a:t>
            </a:fld>
            <a:endParaRPr lang="en-US"/>
          </a:p>
        </p:txBody>
      </p:sp>
    </p:spTree>
    <p:extLst>
      <p:ext uri="{BB962C8B-B14F-4D97-AF65-F5344CB8AC3E}">
        <p14:creationId xmlns:p14="http://schemas.microsoft.com/office/powerpoint/2010/main" val="59760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rate among Native Hawaiians/Other Pacific Islanders (12.9 cases per 100,000 population) was 2.6 times the rate among Whites, the rate among Hispanics (10.9 cases per 100,000 population) was 2.2 times the rate among Whites, the rate among American Indians/Alaska Natives (8.0 cases per 100,000 population) was 1.6 times the rate among Whites, and the rate among Asians (3.9 cases per 100,000 population) was 0.8 times the rate among Whites.</a:t>
            </a:r>
            <a:endParaRPr lang="en-US" dirty="0" smtClean="0"/>
          </a:p>
          <a:p>
            <a:endParaRPr lang="en-US" dirty="0"/>
          </a:p>
          <a:p>
            <a:endParaRPr lang="en-US" dirty="0" smtClean="0"/>
          </a:p>
          <a:p>
            <a:endParaRPr lang="en-US" dirty="0" smtClean="0"/>
          </a:p>
          <a:p>
            <a:endParaRPr lang="en-US" dirty="0"/>
          </a:p>
          <a:p>
            <a:r>
              <a:rPr lang="en-US" dirty="0" smtClean="0"/>
              <a:t>References:</a:t>
            </a:r>
          </a:p>
          <a:p>
            <a:r>
              <a:rPr lang="en-US" dirty="0" smtClean="0"/>
              <a:t>1. “2016 Sexually Transmitted Diseases Surveillance.” Centers for Disease Control and Prevention, Centers for Disease Control and Prevention, 26 Sept. 2017, www.cdc.gov/std/stats16/Syphilis.htm.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284B9A48-D1C5-4F8C-AAD1-DF3A419E90CF}" type="slidenum">
              <a:rPr lang="en-US" smtClean="0"/>
              <a:t>14</a:t>
            </a:fld>
            <a:endParaRPr lang="en-US"/>
          </a:p>
        </p:txBody>
      </p:sp>
    </p:spTree>
    <p:extLst>
      <p:ext uri="{BB962C8B-B14F-4D97-AF65-F5344CB8AC3E}">
        <p14:creationId xmlns:p14="http://schemas.microsoft.com/office/powerpoint/2010/main" val="380998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Nontreponemal tests include Rapid </a:t>
            </a:r>
            <a:r>
              <a:rPr lang="en-US" dirty="0"/>
              <a:t>P</a:t>
            </a:r>
            <a:r>
              <a:rPr lang="en-US" dirty="0" smtClean="0"/>
              <a:t>lasma Reagin (RPR) for measuring the level of antibodies and monitoring treatment of syphilis and Venereal Disease Research Laboratory (VDRL) primarily performed on CSF to help diagnose neurosyphilis.</a:t>
            </a:r>
          </a:p>
          <a:p>
            <a:endParaRPr lang="en-US" dirty="0" smtClean="0"/>
          </a:p>
          <a:p>
            <a:r>
              <a:rPr lang="en-US" dirty="0" err="1" smtClean="0"/>
              <a:t>Darkfield</a:t>
            </a:r>
            <a:r>
              <a:rPr lang="en-US" dirty="0" smtClean="0"/>
              <a:t> microscopy may be used in the early stages of syphilis when a suspected syphilis sore (chancre) is present. It involves obtaining a scraping of the sore, placing it on a slide, and examining it with a special instrument called a dark-field microscope.</a:t>
            </a:r>
          </a:p>
          <a:p>
            <a:endParaRPr lang="en-US" dirty="0"/>
          </a:p>
          <a:p>
            <a:r>
              <a:rPr lang="en-US" dirty="0" smtClean="0"/>
              <a:t>References:</a:t>
            </a:r>
          </a:p>
          <a:p>
            <a:r>
              <a:rPr lang="en-US" dirty="0"/>
              <a:t>1. “Laboratory Corporation of America®.” LabCorp, www.labcorp.com/help/patient-test-info/syphilis-tests. </a:t>
            </a:r>
            <a:r>
              <a:rPr lang="en-US" dirty="0" smtClean="0"/>
              <a:t> Accessed October 2017.</a:t>
            </a:r>
            <a:endParaRPr lang="en-US" dirty="0"/>
          </a:p>
          <a:p>
            <a:endParaRPr lang="en-US" dirty="0"/>
          </a:p>
        </p:txBody>
      </p:sp>
      <p:sp>
        <p:nvSpPr>
          <p:cNvPr id="4" name="Slide Number Placeholder 3"/>
          <p:cNvSpPr>
            <a:spLocks noGrp="1"/>
          </p:cNvSpPr>
          <p:nvPr>
            <p:ph type="sldNum" sz="quarter" idx="10"/>
          </p:nvPr>
        </p:nvSpPr>
        <p:spPr/>
        <p:txBody>
          <a:bodyPr/>
          <a:lstStyle/>
          <a:p>
            <a:fld id="{284B9A48-D1C5-4F8C-AAD1-DF3A419E90CF}" type="slidenum">
              <a:rPr lang="en-US" smtClean="0"/>
              <a:t>15</a:t>
            </a:fld>
            <a:endParaRPr lang="en-US"/>
          </a:p>
        </p:txBody>
      </p:sp>
    </p:spTree>
    <p:extLst>
      <p:ext uri="{BB962C8B-B14F-4D97-AF65-F5344CB8AC3E}">
        <p14:creationId xmlns:p14="http://schemas.microsoft.com/office/powerpoint/2010/main" val="184678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9E4F600C-F3FA-472F-B663-F3CCF6704073}" type="slidenum">
              <a:rPr lang="en-US" altLang="en-US" sz="1200">
                <a:latin typeface="Arial" charset="0"/>
              </a:rPr>
              <a:pPr eaLnBrk="1" hangingPunct="1"/>
              <a:t>16</a:t>
            </a:fld>
            <a:endParaRPr lang="en-US" altLang="en-US" sz="1200">
              <a:latin typeface="Arial" charset="0"/>
            </a:endParaRPr>
          </a:p>
        </p:txBody>
      </p:sp>
      <p:sp>
        <p:nvSpPr>
          <p:cNvPr id="48131" name="Rectangle 2"/>
          <p:cNvSpPr>
            <a:spLocks noGrp="1" noRot="1" noChangeAspect="1" noChangeArrowheads="1" noTextEdit="1"/>
          </p:cNvSpPr>
          <p:nvPr>
            <p:ph type="sldImg"/>
          </p:nvPr>
        </p:nvSpPr>
        <p:spPr>
          <a:xfrm>
            <a:off x="1104900" y="696913"/>
            <a:ext cx="4648200" cy="3486150"/>
          </a:xfrm>
          <a:ln/>
        </p:spPr>
      </p:sp>
      <p:sp>
        <p:nvSpPr>
          <p:cNvPr id="48132" name="Rectangle 3"/>
          <p:cNvSpPr>
            <a:spLocks noGrp="1" noChangeArrowheads="1"/>
          </p:cNvSpPr>
          <p:nvPr>
            <p:ph type="body" idx="1"/>
          </p:nvPr>
        </p:nvSpPr>
        <p:spPr>
          <a:xfrm>
            <a:off x="924441" y="4495800"/>
            <a:ext cx="5027026" cy="3889374"/>
          </a:xfrm>
          <a:noFill/>
        </p:spPr>
        <p:txBody>
          <a:bodyPr/>
          <a:lstStyle/>
          <a:p>
            <a:pPr eaLnBrk="1" hangingPunct="1">
              <a:spcBef>
                <a:spcPct val="0"/>
              </a:spcBef>
            </a:pPr>
            <a:r>
              <a:rPr lang="en-US" altLang="en-US" dirty="0" smtClean="0"/>
              <a:t>The treatment of syphilis depends on the stage of the disease, symptoms, general health, and allergies.</a:t>
            </a:r>
            <a:r>
              <a:rPr lang="en-US" altLang="en-US" baseline="30000" dirty="0" smtClean="0"/>
              <a:t>1</a:t>
            </a:r>
          </a:p>
          <a:p>
            <a:pPr eaLnBrk="1" hangingPunct="1">
              <a:spcBef>
                <a:spcPct val="0"/>
              </a:spcBef>
            </a:pPr>
            <a:endParaRPr lang="en-US" altLang="en-US" dirty="0" smtClean="0"/>
          </a:p>
          <a:p>
            <a:pPr eaLnBrk="1" hangingPunct="1">
              <a:spcBef>
                <a:spcPct val="0"/>
              </a:spcBef>
            </a:pPr>
            <a:r>
              <a:rPr lang="en-US" altLang="en-US" dirty="0" smtClean="0"/>
              <a:t>Penicillin is highly effective and is still the treatment of choice for all stages of syphilis. Treatment follow-up is recommended to monitor response to dosage of penicillin and be tested for HIV. </a:t>
            </a:r>
            <a:r>
              <a:rPr lang="en-US" altLang="en-US" baseline="30000" dirty="0" smtClean="0"/>
              <a:t>2</a:t>
            </a:r>
          </a:p>
          <a:p>
            <a:pPr eaLnBrk="1" hangingPunct="1">
              <a:spcBef>
                <a:spcPct val="0"/>
              </a:spcBef>
            </a:pPr>
            <a:endParaRPr lang="en-US" altLang="en-US" dirty="0" smtClean="0"/>
          </a:p>
          <a:p>
            <a:pPr eaLnBrk="1" hangingPunct="1">
              <a:spcBef>
                <a:spcPct val="0"/>
              </a:spcBef>
            </a:pPr>
            <a:r>
              <a:rPr lang="en-US" altLang="en-US" dirty="0" smtClean="0"/>
              <a:t>The </a:t>
            </a:r>
            <a:r>
              <a:rPr lang="en-US" altLang="en-US" dirty="0"/>
              <a:t>possibility of clinical relapse after syphilis therapy may be slightly higher in HIV-infected patients, the importance of closely following HIV-infected patients with syphilis cannot be </a:t>
            </a:r>
            <a:r>
              <a:rPr lang="en-US" altLang="en-US" dirty="0" smtClean="0"/>
              <a:t>overstated.</a:t>
            </a:r>
            <a:r>
              <a:rPr lang="en-US" altLang="en-US" baseline="30000" dirty="0" smtClean="0"/>
              <a:t>2</a:t>
            </a:r>
          </a:p>
          <a:p>
            <a:pPr>
              <a:spcBef>
                <a:spcPct val="0"/>
              </a:spcBef>
            </a:pPr>
            <a:endParaRPr lang="en-US" altLang="en-US" dirty="0"/>
          </a:p>
          <a:p>
            <a:pPr>
              <a:spcBef>
                <a:spcPct val="0"/>
              </a:spcBef>
            </a:pPr>
            <a:endParaRPr lang="en-US" altLang="en-US" dirty="0"/>
          </a:p>
          <a:p>
            <a:pPr eaLnBrk="1" hangingPunct="1">
              <a:spcBef>
                <a:spcPct val="0"/>
              </a:spcBef>
            </a:pPr>
            <a:r>
              <a:rPr lang="en-US" altLang="en-US" dirty="0" smtClean="0"/>
              <a:t>References:</a:t>
            </a:r>
          </a:p>
          <a:p>
            <a:pPr marL="228600" indent="-228600" eaLnBrk="1" hangingPunct="1">
              <a:spcBef>
                <a:spcPct val="0"/>
              </a:spcBef>
              <a:buAutoNum type="arabicPeriod"/>
            </a:pPr>
            <a:r>
              <a:rPr lang="en-US" altLang="en-US" dirty="0" err="1" smtClean="0"/>
              <a:t>Schoenstadt</a:t>
            </a:r>
            <a:r>
              <a:rPr lang="en-US" altLang="en-US" dirty="0"/>
              <a:t>, MD Arthur. “Syphilis Treatment.” </a:t>
            </a:r>
            <a:r>
              <a:rPr lang="en-US" altLang="en-US" dirty="0" err="1"/>
              <a:t>EMedTV</a:t>
            </a:r>
            <a:r>
              <a:rPr lang="en-US" altLang="en-US" dirty="0"/>
              <a:t>: Health Information Brought To Life, </a:t>
            </a:r>
            <a:r>
              <a:rPr lang="en-US" altLang="en-US" dirty="0" err="1"/>
              <a:t>EMedTV</a:t>
            </a:r>
            <a:r>
              <a:rPr lang="en-US" altLang="en-US" dirty="0"/>
              <a:t>, syphilis.emedtv.com/syphilis/syphilis-treatment-p2.html. </a:t>
            </a:r>
            <a:endParaRPr lang="en-US" altLang="en-US" dirty="0" smtClean="0"/>
          </a:p>
          <a:p>
            <a:pPr marL="228600" indent="-228600">
              <a:spcBef>
                <a:spcPct val="0"/>
              </a:spcBef>
              <a:buAutoNum type="arabicPeriod"/>
            </a:pPr>
            <a:r>
              <a:rPr lang="en-US" altLang="en-US" dirty="0"/>
              <a:t>“Syphilis.” Mayo Clinic, Mayo Foundation for Medical Education and Research, 17 Aug. 2016, www.mayoclinic.org/diseases-conditions/syphilis/diagnosis-treatment/drc-20351762.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7AE1BB80-EDD4-4EDE-9F6B-1B1F02F8DE30}" type="slidenum">
              <a:rPr lang="en-US" altLang="en-US" sz="1200">
                <a:latin typeface="Arial" charset="0"/>
              </a:rPr>
              <a:pPr eaLnBrk="1" hangingPunct="1"/>
              <a:t>17</a:t>
            </a:fld>
            <a:endParaRPr lang="en-US" altLang="en-US" sz="1200">
              <a:latin typeface="Arial" charset="0"/>
            </a:endParaRPr>
          </a:p>
        </p:txBody>
      </p:sp>
      <p:sp>
        <p:nvSpPr>
          <p:cNvPr id="49155" name="Rectangle 2"/>
          <p:cNvSpPr>
            <a:spLocks noGrp="1" noRot="1" noChangeAspect="1" noChangeArrowheads="1" noTextEdit="1"/>
          </p:cNvSpPr>
          <p:nvPr>
            <p:ph type="sldImg"/>
          </p:nvPr>
        </p:nvSpPr>
        <p:spPr>
          <a:xfrm>
            <a:off x="1066800" y="685800"/>
            <a:ext cx="4648200" cy="3486150"/>
          </a:xfrm>
          <a:ln/>
        </p:spPr>
      </p:sp>
      <p:sp>
        <p:nvSpPr>
          <p:cNvPr id="49156" name="Rectangle 3"/>
          <p:cNvSpPr>
            <a:spLocks noGrp="1" noChangeArrowheads="1"/>
          </p:cNvSpPr>
          <p:nvPr>
            <p:ph type="body" idx="1"/>
          </p:nvPr>
        </p:nvSpPr>
        <p:spPr>
          <a:xfrm>
            <a:off x="819979" y="4267199"/>
            <a:ext cx="5275505" cy="2362201"/>
          </a:xfrm>
          <a:noFill/>
        </p:spPr>
        <p:txBody>
          <a:bodyPr/>
          <a:lstStyle/>
          <a:p>
            <a:pPr>
              <a:lnSpc>
                <a:spcPct val="90000"/>
              </a:lnSpc>
              <a:spcBef>
                <a:spcPct val="0"/>
              </a:spcBef>
            </a:pPr>
            <a:r>
              <a:rPr lang="en-US" altLang="en-US" dirty="0" smtClean="0"/>
              <a:t>Depending </a:t>
            </a:r>
            <a:r>
              <a:rPr lang="en-US" altLang="en-US" dirty="0"/>
              <a:t>on how long a pregnant woman has been infected, she may have a high risk of having a stillbirth or of giving birth to a baby who dies shortly after birth. Untreated syphilis in pregnant women results in infant death in up to 40 percent of </a:t>
            </a:r>
            <a:r>
              <a:rPr lang="en-US" altLang="en-US" dirty="0" smtClean="0"/>
              <a:t>cases.</a:t>
            </a:r>
            <a:r>
              <a:rPr lang="en-US" altLang="en-US" baseline="30000" dirty="0" smtClean="0"/>
              <a:t>4</a:t>
            </a:r>
            <a:endParaRPr lang="en-US" altLang="en-US" baseline="30000" dirty="0"/>
          </a:p>
          <a:p>
            <a:pPr eaLnBrk="1" hangingPunct="1">
              <a:lnSpc>
                <a:spcPct val="90000"/>
              </a:lnSpc>
              <a:spcBef>
                <a:spcPct val="0"/>
              </a:spcBef>
            </a:pPr>
            <a:endParaRPr lang="en-US" altLang="en-US" dirty="0"/>
          </a:p>
          <a:p>
            <a:pPr>
              <a:lnSpc>
                <a:spcPct val="90000"/>
              </a:lnSpc>
              <a:spcBef>
                <a:spcPct val="0"/>
              </a:spcBef>
            </a:pPr>
            <a:r>
              <a:rPr lang="en-US" altLang="en-US" dirty="0" smtClean="0"/>
              <a:t>In </a:t>
            </a:r>
            <a:r>
              <a:rPr lang="en-US" altLang="en-US" dirty="0"/>
              <a:t>the United States, approximately half of men who have sex with men (MSM) with primary and secondary (P&amp;S) syphilis were also living with HIV</a:t>
            </a:r>
            <a:r>
              <a:rPr lang="en-US" altLang="en-US" dirty="0" smtClean="0"/>
              <a:t>. </a:t>
            </a:r>
            <a:r>
              <a:rPr lang="en-US" altLang="en-US" dirty="0"/>
              <a:t>In addition, MSM who are HIV-negative and diagnosed with P&amp;S syphilis are more likely to be infected with HIV in the </a:t>
            </a:r>
            <a:r>
              <a:rPr lang="en-US" altLang="en-US" dirty="0" smtClean="0"/>
              <a:t>future.</a:t>
            </a:r>
            <a:r>
              <a:rPr lang="en-US" altLang="en-US" baseline="30000" dirty="0" smtClean="0"/>
              <a:t>4</a:t>
            </a:r>
          </a:p>
          <a:p>
            <a:pPr>
              <a:lnSpc>
                <a:spcPct val="90000"/>
              </a:lnSpc>
              <a:spcBef>
                <a:spcPct val="0"/>
              </a:spcBef>
            </a:pPr>
            <a:endParaRPr lang="en-US" altLang="en-US" dirty="0"/>
          </a:p>
          <a:p>
            <a:pPr>
              <a:lnSpc>
                <a:spcPct val="90000"/>
              </a:lnSpc>
              <a:spcBef>
                <a:spcPct val="0"/>
              </a:spcBef>
            </a:pPr>
            <a:r>
              <a:rPr lang="en-US" altLang="en-US" dirty="0" smtClean="0"/>
              <a:t>There </a:t>
            </a:r>
            <a:r>
              <a:rPr lang="en-US" altLang="en-US" dirty="0"/>
              <a:t>is an estimated 2- to 5-fold increased risk of acquiring HIV if exposed to that infection when syphilis is </a:t>
            </a:r>
            <a:r>
              <a:rPr lang="en-US" altLang="en-US" dirty="0" smtClean="0"/>
              <a:t>present.</a:t>
            </a:r>
            <a:r>
              <a:rPr lang="en-US" altLang="en-US" baseline="30000" dirty="0" smtClean="0"/>
              <a:t>4</a:t>
            </a:r>
            <a:endParaRPr lang="en-US" altLang="en-US" baseline="30000" dirty="0"/>
          </a:p>
          <a:p>
            <a:pPr eaLnBrk="1" hangingPunct="1">
              <a:lnSpc>
                <a:spcPct val="90000"/>
              </a:lnSpc>
              <a:spcBef>
                <a:spcPct val="0"/>
              </a:spcBef>
            </a:pPr>
            <a:endParaRPr lang="en-US" altLang="en-US" baseline="30000" dirty="0"/>
          </a:p>
          <a:p>
            <a:pPr eaLnBrk="1" hangingPunct="1">
              <a:lnSpc>
                <a:spcPct val="90000"/>
              </a:lnSpc>
              <a:spcBef>
                <a:spcPct val="0"/>
              </a:spcBef>
            </a:pPr>
            <a:endParaRPr lang="en-US" altLang="en-US" sz="900" baseline="30000" dirty="0" smtClean="0"/>
          </a:p>
          <a:p>
            <a:pPr eaLnBrk="1" hangingPunct="1">
              <a:lnSpc>
                <a:spcPct val="90000"/>
              </a:lnSpc>
              <a:spcBef>
                <a:spcPct val="0"/>
              </a:spcBef>
            </a:pPr>
            <a:endParaRPr lang="en-US" altLang="en-US" sz="900" baseline="30000" dirty="0"/>
          </a:p>
          <a:p>
            <a:pPr eaLnBrk="1" hangingPunct="1">
              <a:lnSpc>
                <a:spcPct val="90000"/>
              </a:lnSpc>
              <a:spcBef>
                <a:spcPct val="0"/>
              </a:spcBef>
            </a:pPr>
            <a:endParaRPr lang="en-US" altLang="en-US" sz="900" baseline="30000" dirty="0" smtClean="0"/>
          </a:p>
          <a:p>
            <a:pPr eaLnBrk="1" hangingPunct="1">
              <a:lnSpc>
                <a:spcPct val="90000"/>
              </a:lnSpc>
              <a:spcBef>
                <a:spcPct val="0"/>
              </a:spcBef>
            </a:pPr>
            <a:endParaRPr lang="en-US" altLang="en-US" sz="900" baseline="30000" dirty="0"/>
          </a:p>
          <a:p>
            <a:pPr eaLnBrk="1" hangingPunct="1">
              <a:lnSpc>
                <a:spcPct val="90000"/>
              </a:lnSpc>
              <a:spcBef>
                <a:spcPct val="0"/>
              </a:spcBef>
            </a:pPr>
            <a:r>
              <a:rPr lang="en-US" altLang="en-US" sz="900" dirty="0" smtClean="0"/>
              <a:t>References :</a:t>
            </a:r>
          </a:p>
          <a:p>
            <a:pPr marL="228600" indent="-228600">
              <a:lnSpc>
                <a:spcPct val="90000"/>
              </a:lnSpc>
              <a:spcBef>
                <a:spcPct val="0"/>
              </a:spcBef>
              <a:buAutoNum type="arabicPeriod"/>
            </a:pPr>
            <a:r>
              <a:rPr lang="en-US" altLang="en-US" sz="900" dirty="0" smtClean="0"/>
              <a:t>“</a:t>
            </a:r>
            <a:r>
              <a:rPr lang="en-US" altLang="en-US" sz="900" dirty="0"/>
              <a:t>Sexually Transmitted Diseases (STDs).” Centers for Disease Control and Prevention, Centers for Disease Control and Prevention, 13 June 2017, www.cdc.gov/std/syphilis/stdfact-syphilis.htm. </a:t>
            </a:r>
            <a:endParaRPr lang="en-US" altLang="en-US" sz="900" dirty="0" smtClean="0"/>
          </a:p>
          <a:p>
            <a:pPr marL="228600" indent="-228600">
              <a:lnSpc>
                <a:spcPct val="90000"/>
              </a:lnSpc>
              <a:spcBef>
                <a:spcPct val="0"/>
              </a:spcBef>
              <a:buAutoNum type="arabicPeriod"/>
            </a:pPr>
            <a:r>
              <a:rPr lang="en-US" altLang="en-US" sz="900" dirty="0" smtClean="0"/>
              <a:t>Crosby RA, Charnigo RA, Weathers C, et al, “Condom Effectiveness in Against Non-viral Sexually Transmitted Infections”, </a:t>
            </a:r>
            <a:r>
              <a:rPr lang="en-US" altLang="en-US" sz="900" i="1" dirty="0" smtClean="0"/>
              <a:t>Sexually Transmitted Infections </a:t>
            </a:r>
            <a:r>
              <a:rPr lang="en-US" altLang="en-US" sz="900" dirty="0" smtClean="0"/>
              <a:t>2012:88(7):484-489.</a:t>
            </a:r>
          </a:p>
          <a:p>
            <a:pPr marL="228600" indent="-228600">
              <a:lnSpc>
                <a:spcPct val="90000"/>
              </a:lnSpc>
              <a:spcBef>
                <a:spcPct val="0"/>
              </a:spcBef>
              <a:buAutoNum type="arabicPeriod"/>
            </a:pPr>
            <a:r>
              <a:rPr lang="en-US" altLang="en-US" sz="900" dirty="0" smtClean="0"/>
              <a:t>Koss CA, Dunne EF, Warner L, “ A Systematic review of Epidemiologic Studies Assessing Condom Use and the Risk of Syphilis,” </a:t>
            </a:r>
            <a:r>
              <a:rPr lang="en-US" altLang="en-US" sz="900" i="1" dirty="0" smtClean="0"/>
              <a:t>Sexually transmitted Diseases </a:t>
            </a:r>
            <a:r>
              <a:rPr lang="en-US" altLang="en-US" sz="900" dirty="0" smtClean="0"/>
              <a:t>July 2009; Vol 36, No.7</a:t>
            </a:r>
          </a:p>
          <a:p>
            <a:pPr marL="228600" indent="-228600">
              <a:lnSpc>
                <a:spcPct val="90000"/>
              </a:lnSpc>
              <a:spcBef>
                <a:spcPct val="0"/>
              </a:spcBef>
              <a:buAutoNum type="arabicPeriod"/>
            </a:pPr>
            <a:r>
              <a:rPr lang="en-US" altLang="en-US" sz="900" dirty="0"/>
              <a:t>“Sexually Transmitted Diseases (STDs).” Centers for Disease Control and Prevention, Centers for Disease Control and Prevention, 13 Feb. 2017, www.cdc.gov/std/syphilis/stdfact-syphilis-detailed.htm. </a:t>
            </a:r>
            <a:endParaRPr lang="en-US" altLang="en-US" sz="900" dirty="0" smtClean="0"/>
          </a:p>
          <a:p>
            <a:pPr marL="228600" indent="-228600">
              <a:lnSpc>
                <a:spcPct val="90000"/>
              </a:lnSpc>
              <a:spcBef>
                <a:spcPct val="0"/>
              </a:spcBef>
              <a:buAutoNum type="arabicPeriod"/>
            </a:pPr>
            <a:endParaRPr lang="en-US" altLang="en-US" sz="900" dirty="0"/>
          </a:p>
        </p:txBody>
      </p:sp>
      <p:sp>
        <p:nvSpPr>
          <p:cNvPr id="49157" name="Rectangle 4"/>
          <p:cNvSpPr>
            <a:spLocks noChangeArrowheads="1"/>
          </p:cNvSpPr>
          <p:nvPr/>
        </p:nvSpPr>
        <p:spPr bwMode="auto">
          <a:xfrm>
            <a:off x="829503" y="6934200"/>
            <a:ext cx="5441674" cy="17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lstStyle>
            <a:lvl1pPr marL="342900" indent="-342900" eaLnBrk="0" hangingPunct="0">
              <a:defRPr sz="1100">
                <a:solidFill>
                  <a:schemeClr val="tx1"/>
                </a:solidFill>
                <a:latin typeface="Franklin Gothic Book" pitchFamily="34" charset="0"/>
              </a:defRPr>
            </a:lvl1pPr>
            <a:lvl2pPr marL="800100" indent="-342900" eaLnBrk="0" hangingPunct="0">
              <a:defRPr sz="1100">
                <a:solidFill>
                  <a:schemeClr val="tx1"/>
                </a:solidFill>
                <a:latin typeface="Franklin Gothic Book" pitchFamily="34" charset="0"/>
              </a:defRPr>
            </a:lvl2pPr>
            <a:lvl3pPr marL="1257300" indent="-342900" eaLnBrk="0" hangingPunct="0">
              <a:defRPr sz="1100">
                <a:solidFill>
                  <a:schemeClr val="tx1"/>
                </a:solidFill>
                <a:latin typeface="Franklin Gothic Book" pitchFamily="34" charset="0"/>
              </a:defRPr>
            </a:lvl3pPr>
            <a:lvl4pPr marL="1714500" indent="-342900" eaLnBrk="0" hangingPunct="0">
              <a:defRPr sz="1100">
                <a:solidFill>
                  <a:schemeClr val="tx1"/>
                </a:solidFill>
                <a:latin typeface="Franklin Gothic Book" pitchFamily="34" charset="0"/>
              </a:defRPr>
            </a:lvl4pPr>
            <a:lvl5pPr marL="2171700" indent="-342900" eaLnBrk="0" hangingPunct="0">
              <a:defRPr sz="1100">
                <a:solidFill>
                  <a:schemeClr val="tx1"/>
                </a:solidFill>
                <a:latin typeface="Franklin Gothic Book" pitchFamily="34" charset="0"/>
              </a:defRPr>
            </a:lvl5pPr>
            <a:lvl6pPr marL="2628900" indent="-342900" eaLnBrk="0" fontAlgn="base" hangingPunct="0">
              <a:spcBef>
                <a:spcPct val="0"/>
              </a:spcBef>
              <a:spcAft>
                <a:spcPct val="0"/>
              </a:spcAft>
              <a:defRPr sz="1100">
                <a:solidFill>
                  <a:schemeClr val="tx1"/>
                </a:solidFill>
                <a:latin typeface="Franklin Gothic Book" pitchFamily="34" charset="0"/>
              </a:defRPr>
            </a:lvl6pPr>
            <a:lvl7pPr marL="3086100" indent="-342900" eaLnBrk="0" fontAlgn="base" hangingPunct="0">
              <a:spcBef>
                <a:spcPct val="0"/>
              </a:spcBef>
              <a:spcAft>
                <a:spcPct val="0"/>
              </a:spcAft>
              <a:defRPr sz="1100">
                <a:solidFill>
                  <a:schemeClr val="tx1"/>
                </a:solidFill>
                <a:latin typeface="Franklin Gothic Book" pitchFamily="34" charset="0"/>
              </a:defRPr>
            </a:lvl7pPr>
            <a:lvl8pPr marL="3543300" indent="-342900" eaLnBrk="0" fontAlgn="base" hangingPunct="0">
              <a:spcBef>
                <a:spcPct val="0"/>
              </a:spcBef>
              <a:spcAft>
                <a:spcPct val="0"/>
              </a:spcAft>
              <a:defRPr sz="1100">
                <a:solidFill>
                  <a:schemeClr val="tx1"/>
                </a:solidFill>
                <a:latin typeface="Franklin Gothic Book" pitchFamily="34" charset="0"/>
              </a:defRPr>
            </a:lvl8pPr>
            <a:lvl9pPr marL="4000500" indent="-342900" eaLnBrk="0" fontAlgn="base" hangingPunct="0">
              <a:spcBef>
                <a:spcPct val="0"/>
              </a:spcBef>
              <a:spcAft>
                <a:spcPct val="0"/>
              </a:spcAft>
              <a:defRPr sz="1100">
                <a:solidFill>
                  <a:schemeClr val="tx1"/>
                </a:solidFill>
                <a:latin typeface="Franklin Gothic Book" pitchFamily="34" charset="0"/>
              </a:defRPr>
            </a:lvl9pPr>
          </a:lstStyle>
          <a:p>
            <a:pPr eaLnBrk="1" hangingPunct="1">
              <a:lnSpc>
                <a:spcPct val="90000"/>
              </a:lnSpc>
            </a:pPr>
            <a:endParaRPr lang="en-US" alt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9C3B445F-144D-41FC-B333-8C26293F2311}" type="slidenum">
              <a:rPr lang="en-US" altLang="en-US" sz="1200">
                <a:latin typeface="Arial" charset="0"/>
              </a:rPr>
              <a:pPr eaLnBrk="1" hangingPunct="1"/>
              <a:t>18</a:t>
            </a:fld>
            <a:endParaRPr lang="en-US" altLang="en-US" sz="120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3158" y="4416426"/>
            <a:ext cx="5027026" cy="1527175"/>
          </a:xfrm>
          <a:noFill/>
        </p:spPr>
        <p:txBody>
          <a:bodyPr/>
          <a:lstStyle/>
          <a:p>
            <a:pPr eaLnBrk="1" hangingPunct="1">
              <a:spcBef>
                <a:spcPct val="0"/>
              </a:spcBef>
            </a:pPr>
            <a:r>
              <a:rPr lang="en-US" altLang="en-US" smtClean="0"/>
              <a:t>Abstinence from sexual activity outside of a life-long monogamous relationship is the only practical way to prevent this disease. Faithfulness within marriage is the only certain way for an active person to avoid syphilis. In the field of public health, avoiding the risk of infection is termed primary prevention.</a:t>
            </a:r>
          </a:p>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A30011F9-13D3-40C5-BF2C-E2B3FA906E3E}" type="slidenum">
              <a:rPr lang="en-US" altLang="en-US" sz="1200">
                <a:latin typeface="Arial" charset="0"/>
              </a:rPr>
              <a:pPr eaLnBrk="1" hangingPunct="1"/>
              <a:t>2</a:t>
            </a:fld>
            <a:endParaRPr lang="en-US" altLang="en-US" sz="1200">
              <a:latin typeface="Arial" charset="0"/>
            </a:endParaRPr>
          </a:p>
        </p:txBody>
      </p:sp>
      <p:sp>
        <p:nvSpPr>
          <p:cNvPr id="33795" name="Rectangle 2"/>
          <p:cNvSpPr>
            <a:spLocks noGrp="1" noRot="1" noChangeAspect="1" noChangeArrowheads="1" noTextEdit="1"/>
          </p:cNvSpPr>
          <p:nvPr>
            <p:ph type="sldImg"/>
          </p:nvPr>
        </p:nvSpPr>
        <p:spPr>
          <a:xfrm>
            <a:off x="1104900" y="696913"/>
            <a:ext cx="4648200" cy="3486150"/>
          </a:xfrm>
          <a:ln/>
        </p:spPr>
      </p:sp>
      <p:sp>
        <p:nvSpPr>
          <p:cNvPr id="33796" name="Rectangle 3"/>
          <p:cNvSpPr>
            <a:spLocks noGrp="1" noChangeArrowheads="1"/>
          </p:cNvSpPr>
          <p:nvPr>
            <p:ph type="body" idx="1"/>
          </p:nvPr>
        </p:nvSpPr>
        <p:spPr>
          <a:xfrm>
            <a:off x="829297" y="4343400"/>
            <a:ext cx="5423038" cy="3355975"/>
          </a:xfrm>
          <a:noFill/>
        </p:spPr>
        <p:txBody>
          <a:bodyPr/>
          <a:lstStyle/>
          <a:p>
            <a:pPr eaLnBrk="1" hangingPunct="1">
              <a:spcBef>
                <a:spcPct val="0"/>
              </a:spcBef>
            </a:pPr>
            <a:r>
              <a:rPr lang="en-US" altLang="en-US" dirty="0" smtClean="0"/>
              <a:t>. </a:t>
            </a:r>
          </a:p>
        </p:txBody>
      </p:sp>
      <p:sp>
        <p:nvSpPr>
          <p:cNvPr id="3" name="TextBox 2"/>
          <p:cNvSpPr txBox="1"/>
          <p:nvPr/>
        </p:nvSpPr>
        <p:spPr>
          <a:xfrm>
            <a:off x="1066800" y="4419600"/>
            <a:ext cx="4876800" cy="2739211"/>
          </a:xfrm>
          <a:prstGeom prst="rect">
            <a:avLst/>
          </a:prstGeom>
          <a:noFill/>
        </p:spPr>
        <p:txBody>
          <a:bodyPr wrap="square" rtlCol="0">
            <a:spAutoFit/>
          </a:bodyPr>
          <a:lstStyle/>
          <a:p>
            <a:r>
              <a:rPr lang="en-US" sz="1400" dirty="0"/>
              <a:t>Syphilis is known for mimicking many signs and symptoms of other diseases, making it </a:t>
            </a:r>
            <a:r>
              <a:rPr lang="en-US" sz="1400" dirty="0" smtClean="0"/>
              <a:t>indistinguishable.</a:t>
            </a:r>
            <a:endParaRPr lang="en-US" sz="1400" dirty="0"/>
          </a:p>
          <a:p>
            <a:endParaRPr lang="en-US" sz="1400" dirty="0" smtClean="0"/>
          </a:p>
          <a:p>
            <a:r>
              <a:rPr lang="en-US" sz="1400" dirty="0" smtClean="0"/>
              <a:t>Today, darkfield microscopy is rarely performed and diagnoses are more commonly made using blood tests.</a:t>
            </a:r>
          </a:p>
          <a:p>
            <a:endParaRPr lang="en-US" sz="1400" dirty="0"/>
          </a:p>
          <a:p>
            <a:r>
              <a:rPr lang="en-US" sz="1400" dirty="0" smtClean="0"/>
              <a:t>References:</a:t>
            </a:r>
          </a:p>
          <a:p>
            <a:r>
              <a:rPr lang="en-US" sz="1400" dirty="0" smtClean="0"/>
              <a:t>1. “Sexually </a:t>
            </a:r>
            <a:r>
              <a:rPr lang="en-US" sz="1400" dirty="0"/>
              <a:t>Transmitted Diseases (STDs).” Centers for Disease Control and Prevention, Centers for Disease Control and Prevention, 13 Feb. 2017, www.cdc.gov/std/syphilis/stdfact-syphilis-detailed.htm. </a:t>
            </a:r>
            <a:endParaRPr lang="en-US" sz="1400"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8517AC7D-0DF0-42EB-AC8C-55A37C1A4951}" type="slidenum">
              <a:rPr lang="en-US" altLang="en-US" sz="1200">
                <a:latin typeface="Arial" charset="0"/>
              </a:rPr>
              <a:pPr eaLnBrk="1" hangingPunct="1"/>
              <a:t>3</a:t>
            </a:fld>
            <a:endParaRPr lang="en-US" altLang="en-US" sz="1200">
              <a:latin typeface="Arial" charset="0"/>
            </a:endParaRPr>
          </a:p>
        </p:txBody>
      </p:sp>
      <p:sp>
        <p:nvSpPr>
          <p:cNvPr id="28675" name="Rectangle 2"/>
          <p:cNvSpPr>
            <a:spLocks noGrp="1" noRot="1" noChangeAspect="1" noChangeArrowheads="1" noTextEdit="1"/>
          </p:cNvSpPr>
          <p:nvPr>
            <p:ph type="sldImg"/>
          </p:nvPr>
        </p:nvSpPr>
        <p:spPr>
          <a:xfrm>
            <a:off x="1069975" y="685800"/>
            <a:ext cx="4648200" cy="3486150"/>
          </a:xfrm>
          <a:ln/>
        </p:spPr>
      </p:sp>
      <p:sp>
        <p:nvSpPr>
          <p:cNvPr id="28676" name="Rectangle 3"/>
          <p:cNvSpPr>
            <a:spLocks noGrp="1" noChangeArrowheads="1"/>
          </p:cNvSpPr>
          <p:nvPr>
            <p:ph type="body" idx="1"/>
          </p:nvPr>
        </p:nvSpPr>
        <p:spPr>
          <a:xfrm>
            <a:off x="913158" y="4416424"/>
            <a:ext cx="5027026" cy="2013586"/>
          </a:xfrm>
          <a:noFill/>
        </p:spPr>
        <p:txBody>
          <a:bodyPr/>
          <a:lstStyle/>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References:</a:t>
            </a:r>
          </a:p>
          <a:p>
            <a:pPr marL="228600" indent="-228600" eaLnBrk="1" hangingPunct="1">
              <a:spcBef>
                <a:spcPct val="0"/>
              </a:spcBef>
              <a:buAutoNum type="arabicPeriod"/>
            </a:pPr>
            <a:r>
              <a:rPr lang="en-US" altLang="en-US" dirty="0" smtClean="0"/>
              <a:t>“2016 Sexually Transmitted Diseases Surveillance.” Centers for Disease Control and Prevention, Centers for Disease Control and Prevention, 26 Sept. 2017, www.cdc.gov/std/stats16/Syphilis.htm. </a:t>
            </a:r>
          </a:p>
          <a:p>
            <a:pPr eaLnBrk="1" hangingPunct="1">
              <a:spcBef>
                <a:spcPct val="0"/>
              </a:spcBef>
            </a:pPr>
            <a:endParaRPr lang="en-US" altLang="en-US" dirty="0"/>
          </a:p>
          <a:p>
            <a:pPr eaLnBrk="1" hangingPunct="1">
              <a:spcBef>
                <a:spcPct val="0"/>
              </a:spcBef>
            </a:pPr>
            <a:endParaRPr lang="en-US" altLang="en-US" dirty="0" smtClean="0"/>
          </a:p>
          <a:p>
            <a:pPr eaLnBrk="1" hangingPunct="1">
              <a:spcBef>
                <a:spcPct val="0"/>
              </a:spcBef>
            </a:pPr>
            <a:endParaRPr lang="en-US" altLang="en-US" dirty="0" smtClean="0"/>
          </a:p>
        </p:txBody>
      </p:sp>
      <p:sp>
        <p:nvSpPr>
          <p:cNvPr id="28677" name="Rectangle 4"/>
          <p:cNvSpPr>
            <a:spLocks noChangeArrowheads="1"/>
          </p:cNvSpPr>
          <p:nvPr/>
        </p:nvSpPr>
        <p:spPr bwMode="auto">
          <a:xfrm>
            <a:off x="880423" y="6352540"/>
            <a:ext cx="5027025" cy="21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lstStyle>
            <a:lvl1pPr marL="342900" indent="-342900" eaLnBrk="0" hangingPunct="0">
              <a:defRPr sz="1100">
                <a:solidFill>
                  <a:schemeClr val="tx1"/>
                </a:solidFill>
                <a:latin typeface="Franklin Gothic Book" pitchFamily="34" charset="0"/>
              </a:defRPr>
            </a:lvl1pPr>
            <a:lvl2pPr marL="800100" indent="-342900" eaLnBrk="0" hangingPunct="0">
              <a:defRPr sz="1100">
                <a:solidFill>
                  <a:schemeClr val="tx1"/>
                </a:solidFill>
                <a:latin typeface="Franklin Gothic Book" pitchFamily="34" charset="0"/>
              </a:defRPr>
            </a:lvl2pPr>
            <a:lvl3pPr marL="1257300" indent="-342900" eaLnBrk="0" hangingPunct="0">
              <a:defRPr sz="1100">
                <a:solidFill>
                  <a:schemeClr val="tx1"/>
                </a:solidFill>
                <a:latin typeface="Franklin Gothic Book" pitchFamily="34" charset="0"/>
              </a:defRPr>
            </a:lvl3pPr>
            <a:lvl4pPr marL="1714500" indent="-342900" eaLnBrk="0" hangingPunct="0">
              <a:defRPr sz="1100">
                <a:solidFill>
                  <a:schemeClr val="tx1"/>
                </a:solidFill>
                <a:latin typeface="Franklin Gothic Book" pitchFamily="34" charset="0"/>
              </a:defRPr>
            </a:lvl4pPr>
            <a:lvl5pPr marL="2171700" indent="-342900" eaLnBrk="0" hangingPunct="0">
              <a:defRPr sz="1100">
                <a:solidFill>
                  <a:schemeClr val="tx1"/>
                </a:solidFill>
                <a:latin typeface="Franklin Gothic Book" pitchFamily="34" charset="0"/>
              </a:defRPr>
            </a:lvl5pPr>
            <a:lvl6pPr marL="2628900" indent="-342900" eaLnBrk="0" fontAlgn="base" hangingPunct="0">
              <a:spcBef>
                <a:spcPct val="0"/>
              </a:spcBef>
              <a:spcAft>
                <a:spcPct val="0"/>
              </a:spcAft>
              <a:defRPr sz="1100">
                <a:solidFill>
                  <a:schemeClr val="tx1"/>
                </a:solidFill>
                <a:latin typeface="Franklin Gothic Book" pitchFamily="34" charset="0"/>
              </a:defRPr>
            </a:lvl6pPr>
            <a:lvl7pPr marL="3086100" indent="-342900" eaLnBrk="0" fontAlgn="base" hangingPunct="0">
              <a:spcBef>
                <a:spcPct val="0"/>
              </a:spcBef>
              <a:spcAft>
                <a:spcPct val="0"/>
              </a:spcAft>
              <a:defRPr sz="1100">
                <a:solidFill>
                  <a:schemeClr val="tx1"/>
                </a:solidFill>
                <a:latin typeface="Franklin Gothic Book" pitchFamily="34" charset="0"/>
              </a:defRPr>
            </a:lvl7pPr>
            <a:lvl8pPr marL="3543300" indent="-342900" eaLnBrk="0" fontAlgn="base" hangingPunct="0">
              <a:spcBef>
                <a:spcPct val="0"/>
              </a:spcBef>
              <a:spcAft>
                <a:spcPct val="0"/>
              </a:spcAft>
              <a:defRPr sz="1100">
                <a:solidFill>
                  <a:schemeClr val="tx1"/>
                </a:solidFill>
                <a:latin typeface="Franklin Gothic Book" pitchFamily="34" charset="0"/>
              </a:defRPr>
            </a:lvl8pPr>
            <a:lvl9pPr marL="4000500" indent="-342900" eaLnBrk="0" fontAlgn="base" hangingPunct="0">
              <a:spcBef>
                <a:spcPct val="0"/>
              </a:spcBef>
              <a:spcAft>
                <a:spcPct val="0"/>
              </a:spcAft>
              <a:defRPr sz="1100">
                <a:solidFill>
                  <a:schemeClr val="tx1"/>
                </a:solidFill>
                <a:latin typeface="Franklin Gothic Book" pitchFamily="34" charset="0"/>
              </a:defRPr>
            </a:lvl9pPr>
          </a:lstStyle>
          <a:p>
            <a:pPr eaLnBrk="1" hangingPunct="1"/>
            <a:r>
              <a:rPr lang="en-US" altLang="en-US" dirty="0" smtClean="0"/>
              <a:t>.</a:t>
            </a:r>
          </a:p>
          <a:p>
            <a:pPr eaLnBrk="1" hangingPunct="1">
              <a:buFont typeface="+mj-lt"/>
              <a:buAutoNum type="arabicPeriod"/>
            </a:pPr>
            <a:endParaRPr lang="en-US" altLang="en-US" dirty="0"/>
          </a:p>
          <a:p>
            <a:pPr marL="0" indent="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53CD0B1E-E2C6-465F-BE6D-00B1B67A524F}" type="slidenum">
              <a:rPr lang="en-US" altLang="en-US" sz="1200">
                <a:latin typeface="Arial" charset="0"/>
              </a:rPr>
              <a:pPr eaLnBrk="1" hangingPunct="1"/>
              <a:t>4</a:t>
            </a:fld>
            <a:endParaRPr lang="en-US" altLang="en-US" sz="1200">
              <a:latin typeface="Arial" charset="0"/>
            </a:endParaRPr>
          </a:p>
        </p:txBody>
      </p:sp>
      <p:sp>
        <p:nvSpPr>
          <p:cNvPr id="35843" name="Rectangle 2"/>
          <p:cNvSpPr>
            <a:spLocks noGrp="1" noRot="1" noChangeAspect="1" noChangeArrowheads="1" noTextEdit="1"/>
          </p:cNvSpPr>
          <p:nvPr>
            <p:ph type="sldImg"/>
          </p:nvPr>
        </p:nvSpPr>
        <p:spPr>
          <a:xfrm>
            <a:off x="1143000" y="685800"/>
            <a:ext cx="4648200" cy="3486150"/>
          </a:xfrm>
          <a:ln/>
        </p:spPr>
      </p:sp>
      <p:sp>
        <p:nvSpPr>
          <p:cNvPr id="35844" name="Rectangle 3"/>
          <p:cNvSpPr>
            <a:spLocks noGrp="1" noChangeArrowheads="1"/>
          </p:cNvSpPr>
          <p:nvPr>
            <p:ph type="body" idx="1"/>
          </p:nvPr>
        </p:nvSpPr>
        <p:spPr>
          <a:xfrm>
            <a:off x="913158" y="4416425"/>
            <a:ext cx="5027026" cy="4183063"/>
          </a:xfrm>
          <a:noFill/>
        </p:spPr>
        <p:txBody>
          <a:bodyPr/>
          <a:lstStyle/>
          <a:p>
            <a:pPr eaLnBrk="1" hangingPunct="1">
              <a:spcBef>
                <a:spcPct val="0"/>
              </a:spcBef>
            </a:pPr>
            <a:r>
              <a:rPr lang="en-US" altLang="en-US" dirty="0" smtClean="0"/>
              <a:t>Syphilis is a systemic disease that can affect various systems in the body and can last a lifetime. The disease progresses through 4 distinct phases: primary, secondary, latent, and tertiary. Not all infections go through all 4 stages. </a:t>
            </a:r>
          </a:p>
          <a:p>
            <a:pPr eaLnBrk="1" hangingPunct="1">
              <a:spcBef>
                <a:spcPct val="0"/>
              </a:spcBef>
            </a:pPr>
            <a:endParaRPr lang="en-US" altLang="en-US" dirty="0" smtClean="0"/>
          </a:p>
          <a:p>
            <a:pPr>
              <a:spcBef>
                <a:spcPct val="0"/>
              </a:spcBef>
            </a:pPr>
            <a:r>
              <a:rPr lang="en-US" altLang="en-US" dirty="0"/>
              <a:t>The time periods shown for each stage are only an indication of the usual time because they can vary appreciably from case to case. </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98D356BA-301C-485D-8ED1-0551D2A5D0EF}" type="slidenum">
              <a:rPr lang="en-US" altLang="en-US" sz="1200">
                <a:latin typeface="Arial" charset="0"/>
              </a:rPr>
              <a:pPr eaLnBrk="1" hangingPunct="1"/>
              <a:t>5</a:t>
            </a:fld>
            <a:endParaRPr lang="en-US" altLang="en-US" sz="1200">
              <a:latin typeface="Arial" charset="0"/>
            </a:endParaRPr>
          </a:p>
        </p:txBody>
      </p:sp>
      <p:sp>
        <p:nvSpPr>
          <p:cNvPr id="36867" name="Rectangle 2"/>
          <p:cNvSpPr>
            <a:spLocks noGrp="1" noRot="1" noChangeAspect="1" noChangeArrowheads="1" noTextEdit="1"/>
          </p:cNvSpPr>
          <p:nvPr>
            <p:ph type="sldImg"/>
          </p:nvPr>
        </p:nvSpPr>
        <p:spPr>
          <a:xfrm>
            <a:off x="1104900" y="696913"/>
            <a:ext cx="4648200" cy="3486150"/>
          </a:xfrm>
          <a:ln/>
        </p:spPr>
      </p:sp>
      <p:sp>
        <p:nvSpPr>
          <p:cNvPr id="36868" name="Rectangle 3"/>
          <p:cNvSpPr>
            <a:spLocks noGrp="1" noChangeArrowheads="1"/>
          </p:cNvSpPr>
          <p:nvPr>
            <p:ph type="body" idx="1"/>
          </p:nvPr>
        </p:nvSpPr>
        <p:spPr>
          <a:xfrm>
            <a:off x="632844" y="4416425"/>
            <a:ext cx="5027026" cy="841375"/>
          </a:xfrm>
          <a:noFill/>
        </p:spPr>
        <p:txBody>
          <a:bodyPr/>
          <a:lstStyle/>
          <a:p>
            <a:pPr eaLnBrk="1" hangingPunct="1">
              <a:spcBef>
                <a:spcPct val="0"/>
              </a:spcBef>
            </a:pPr>
            <a:endParaRPr lang="en-US" altLang="en-US" dirty="0" smtClean="0"/>
          </a:p>
          <a:p>
            <a:pPr eaLnBrk="1" hangingPunct="1">
              <a:spcBef>
                <a:spcPct val="0"/>
              </a:spcBef>
            </a:pPr>
            <a:endParaRPr lang="en-US" altLang="en-US" dirty="0" smtClean="0"/>
          </a:p>
        </p:txBody>
      </p:sp>
      <p:sp>
        <p:nvSpPr>
          <p:cNvPr id="36869" name="Rectangle 4"/>
          <p:cNvSpPr>
            <a:spLocks noChangeArrowheads="1"/>
          </p:cNvSpPr>
          <p:nvPr/>
        </p:nvSpPr>
        <p:spPr bwMode="auto">
          <a:xfrm>
            <a:off x="913158" y="5257800"/>
            <a:ext cx="5027026"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lstStyle>
            <a:lvl1pPr marL="228600" indent="-228600" eaLnBrk="0" hangingPunct="0">
              <a:defRPr sz="1100">
                <a:solidFill>
                  <a:schemeClr val="tx1"/>
                </a:solidFill>
                <a:latin typeface="Franklin Gothic Book" pitchFamily="34" charset="0"/>
              </a:defRPr>
            </a:lvl1pPr>
            <a:lvl2pPr marL="800100" indent="-342900" eaLnBrk="0" hangingPunct="0">
              <a:defRPr sz="1100">
                <a:solidFill>
                  <a:schemeClr val="tx1"/>
                </a:solidFill>
                <a:latin typeface="Franklin Gothic Book" pitchFamily="34" charset="0"/>
              </a:defRPr>
            </a:lvl2pPr>
            <a:lvl3pPr marL="1257300" indent="-342900" eaLnBrk="0" hangingPunct="0">
              <a:defRPr sz="1100">
                <a:solidFill>
                  <a:schemeClr val="tx1"/>
                </a:solidFill>
                <a:latin typeface="Franklin Gothic Book" pitchFamily="34" charset="0"/>
              </a:defRPr>
            </a:lvl3pPr>
            <a:lvl4pPr marL="1714500" indent="-342900" eaLnBrk="0" hangingPunct="0">
              <a:defRPr sz="1100">
                <a:solidFill>
                  <a:schemeClr val="tx1"/>
                </a:solidFill>
                <a:latin typeface="Franklin Gothic Book" pitchFamily="34" charset="0"/>
              </a:defRPr>
            </a:lvl4pPr>
            <a:lvl5pPr marL="2171700" indent="-342900" eaLnBrk="0" hangingPunct="0">
              <a:defRPr sz="1100">
                <a:solidFill>
                  <a:schemeClr val="tx1"/>
                </a:solidFill>
                <a:latin typeface="Franklin Gothic Book" pitchFamily="34" charset="0"/>
              </a:defRPr>
            </a:lvl5pPr>
            <a:lvl6pPr marL="2628900" indent="-342900" eaLnBrk="0" fontAlgn="base" hangingPunct="0">
              <a:spcBef>
                <a:spcPct val="0"/>
              </a:spcBef>
              <a:spcAft>
                <a:spcPct val="0"/>
              </a:spcAft>
              <a:defRPr sz="1100">
                <a:solidFill>
                  <a:schemeClr val="tx1"/>
                </a:solidFill>
                <a:latin typeface="Franklin Gothic Book" pitchFamily="34" charset="0"/>
              </a:defRPr>
            </a:lvl6pPr>
            <a:lvl7pPr marL="3086100" indent="-342900" eaLnBrk="0" fontAlgn="base" hangingPunct="0">
              <a:spcBef>
                <a:spcPct val="0"/>
              </a:spcBef>
              <a:spcAft>
                <a:spcPct val="0"/>
              </a:spcAft>
              <a:defRPr sz="1100">
                <a:solidFill>
                  <a:schemeClr val="tx1"/>
                </a:solidFill>
                <a:latin typeface="Franklin Gothic Book" pitchFamily="34" charset="0"/>
              </a:defRPr>
            </a:lvl7pPr>
            <a:lvl8pPr marL="3543300" indent="-342900" eaLnBrk="0" fontAlgn="base" hangingPunct="0">
              <a:spcBef>
                <a:spcPct val="0"/>
              </a:spcBef>
              <a:spcAft>
                <a:spcPct val="0"/>
              </a:spcAft>
              <a:defRPr sz="1100">
                <a:solidFill>
                  <a:schemeClr val="tx1"/>
                </a:solidFill>
                <a:latin typeface="Franklin Gothic Book" pitchFamily="34" charset="0"/>
              </a:defRPr>
            </a:lvl8pPr>
            <a:lvl9pPr marL="4000500" indent="-342900" eaLnBrk="0" fontAlgn="base" hangingPunct="0">
              <a:spcBef>
                <a:spcPct val="0"/>
              </a:spcBef>
              <a:spcAft>
                <a:spcPct val="0"/>
              </a:spcAft>
              <a:defRPr sz="1100">
                <a:solidFill>
                  <a:schemeClr val="tx1"/>
                </a:solidFill>
                <a:latin typeface="Franklin Gothic Book" pitchFamily="34" charset="0"/>
              </a:defRPr>
            </a:lvl9pPr>
          </a:lstStyle>
          <a:p>
            <a:pPr eaLnBrk="1" hangingPunct="1"/>
            <a:endParaRPr lang="en-US" altLang="en-US"/>
          </a:p>
        </p:txBody>
      </p:sp>
      <p:sp>
        <p:nvSpPr>
          <p:cNvPr id="36870" name="Text Box 5"/>
          <p:cNvSpPr txBox="1">
            <a:spLocks noChangeArrowheads="1"/>
          </p:cNvSpPr>
          <p:nvPr/>
        </p:nvSpPr>
        <p:spPr bwMode="auto">
          <a:xfrm>
            <a:off x="1118153" y="5913438"/>
            <a:ext cx="2028204" cy="26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spAutoFit/>
          </a:bodyPr>
          <a:lstStyle>
            <a:lvl1pPr eaLnBrk="0" hangingPunct="0">
              <a:defRPr sz="1100">
                <a:solidFill>
                  <a:schemeClr val="tx1"/>
                </a:solidFill>
                <a:latin typeface="Franklin Gothic Book" pitchFamily="34" charset="0"/>
              </a:defRPr>
            </a:lvl1pPr>
            <a:lvl2pPr marL="742950" indent="-285750" eaLnBrk="0" hangingPunct="0">
              <a:defRPr sz="1100">
                <a:solidFill>
                  <a:schemeClr val="tx1"/>
                </a:solidFill>
                <a:latin typeface="Franklin Gothic Book" pitchFamily="34" charset="0"/>
              </a:defRPr>
            </a:lvl2pPr>
            <a:lvl3pPr marL="1143000" indent="-228600" eaLnBrk="0" hangingPunct="0">
              <a:defRPr sz="1100">
                <a:solidFill>
                  <a:schemeClr val="tx1"/>
                </a:solidFill>
                <a:latin typeface="Franklin Gothic Book" pitchFamily="34" charset="0"/>
              </a:defRPr>
            </a:lvl3pPr>
            <a:lvl4pPr marL="1600200" indent="-228600" eaLnBrk="0" hangingPunct="0">
              <a:defRPr sz="1100">
                <a:solidFill>
                  <a:schemeClr val="tx1"/>
                </a:solidFill>
                <a:latin typeface="Franklin Gothic Book" pitchFamily="34" charset="0"/>
              </a:defRPr>
            </a:lvl4pPr>
            <a:lvl5pPr marL="2057400" indent="-228600" eaLnBrk="0" hangingPunct="0">
              <a:defRPr sz="1100">
                <a:solidFill>
                  <a:schemeClr val="tx1"/>
                </a:solidFill>
                <a:latin typeface="Franklin Gothic Book" pitchFamily="34" charset="0"/>
              </a:defRPr>
            </a:lvl5pPr>
            <a:lvl6pPr marL="2514600" indent="-228600" eaLnBrk="0" fontAlgn="base" hangingPunct="0">
              <a:spcBef>
                <a:spcPct val="0"/>
              </a:spcBef>
              <a:spcAft>
                <a:spcPct val="0"/>
              </a:spcAft>
              <a:defRPr sz="1100">
                <a:solidFill>
                  <a:schemeClr val="tx1"/>
                </a:solidFill>
                <a:latin typeface="Franklin Gothic Book" pitchFamily="34" charset="0"/>
              </a:defRPr>
            </a:lvl6pPr>
            <a:lvl7pPr marL="2971800" indent="-228600" eaLnBrk="0" fontAlgn="base" hangingPunct="0">
              <a:spcBef>
                <a:spcPct val="0"/>
              </a:spcBef>
              <a:spcAft>
                <a:spcPct val="0"/>
              </a:spcAft>
              <a:defRPr sz="1100">
                <a:solidFill>
                  <a:schemeClr val="tx1"/>
                </a:solidFill>
                <a:latin typeface="Franklin Gothic Book" pitchFamily="34" charset="0"/>
              </a:defRPr>
            </a:lvl7pPr>
            <a:lvl8pPr marL="3429000" indent="-228600" eaLnBrk="0" fontAlgn="base" hangingPunct="0">
              <a:spcBef>
                <a:spcPct val="0"/>
              </a:spcBef>
              <a:spcAft>
                <a:spcPct val="0"/>
              </a:spcAft>
              <a:defRPr sz="1100">
                <a:solidFill>
                  <a:schemeClr val="tx1"/>
                </a:solidFill>
                <a:latin typeface="Franklin Gothic Book" pitchFamily="34" charset="0"/>
              </a:defRPr>
            </a:lvl8pPr>
            <a:lvl9pPr marL="3886200" indent="-228600" eaLnBrk="0" fontAlgn="base" hangingPunct="0">
              <a:spcBef>
                <a:spcPct val="0"/>
              </a:spcBef>
              <a:spcAft>
                <a:spcPct val="0"/>
              </a:spcAft>
              <a:defRPr sz="1100">
                <a:solidFill>
                  <a:schemeClr val="tx1"/>
                </a:solidFill>
                <a:latin typeface="Franklin Gothic Book" pitchFamily="34" charset="0"/>
              </a:defRPr>
            </a:lvl9pPr>
          </a:lstStyle>
          <a:p>
            <a:pPr eaLnBrk="1" hangingPunct="1"/>
            <a:endParaRPr lang="en-US" altLang="en-US"/>
          </a:p>
        </p:txBody>
      </p:sp>
      <p:sp>
        <p:nvSpPr>
          <p:cNvPr id="36871" name="Text Box 7"/>
          <p:cNvSpPr txBox="1">
            <a:spLocks noChangeArrowheads="1"/>
          </p:cNvSpPr>
          <p:nvPr/>
        </p:nvSpPr>
        <p:spPr bwMode="auto">
          <a:xfrm>
            <a:off x="845552" y="6558235"/>
            <a:ext cx="5105088" cy="229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30" tIns="44865" rIns="89730" bIns="44865">
            <a:spAutoFit/>
          </a:bodyPr>
          <a:lstStyle>
            <a:lvl1pPr marL="342900" indent="-342900" eaLnBrk="0" hangingPunct="0">
              <a:defRPr sz="1100">
                <a:solidFill>
                  <a:schemeClr val="tx1"/>
                </a:solidFill>
                <a:latin typeface="Franklin Gothic Book" pitchFamily="34" charset="0"/>
              </a:defRPr>
            </a:lvl1pPr>
            <a:lvl2pPr marL="800100" indent="-342900" eaLnBrk="0" hangingPunct="0">
              <a:defRPr sz="1100">
                <a:solidFill>
                  <a:schemeClr val="tx1"/>
                </a:solidFill>
                <a:latin typeface="Franklin Gothic Book" pitchFamily="34" charset="0"/>
              </a:defRPr>
            </a:lvl2pPr>
            <a:lvl3pPr marL="1257300" indent="-342900" eaLnBrk="0" hangingPunct="0">
              <a:defRPr sz="1100">
                <a:solidFill>
                  <a:schemeClr val="tx1"/>
                </a:solidFill>
                <a:latin typeface="Franklin Gothic Book" pitchFamily="34" charset="0"/>
              </a:defRPr>
            </a:lvl3pPr>
            <a:lvl4pPr marL="1714500" indent="-342900" eaLnBrk="0" hangingPunct="0">
              <a:defRPr sz="1100">
                <a:solidFill>
                  <a:schemeClr val="tx1"/>
                </a:solidFill>
                <a:latin typeface="Franklin Gothic Book" pitchFamily="34" charset="0"/>
              </a:defRPr>
            </a:lvl4pPr>
            <a:lvl5pPr marL="2171700" indent="-342900" eaLnBrk="0" hangingPunct="0">
              <a:defRPr sz="1100">
                <a:solidFill>
                  <a:schemeClr val="tx1"/>
                </a:solidFill>
                <a:latin typeface="Franklin Gothic Book" pitchFamily="34" charset="0"/>
              </a:defRPr>
            </a:lvl5pPr>
            <a:lvl6pPr marL="2628900" indent="-342900" eaLnBrk="0" fontAlgn="base" hangingPunct="0">
              <a:spcBef>
                <a:spcPct val="0"/>
              </a:spcBef>
              <a:spcAft>
                <a:spcPct val="0"/>
              </a:spcAft>
              <a:defRPr sz="1100">
                <a:solidFill>
                  <a:schemeClr val="tx1"/>
                </a:solidFill>
                <a:latin typeface="Franklin Gothic Book" pitchFamily="34" charset="0"/>
              </a:defRPr>
            </a:lvl6pPr>
            <a:lvl7pPr marL="3086100" indent="-342900" eaLnBrk="0" fontAlgn="base" hangingPunct="0">
              <a:spcBef>
                <a:spcPct val="0"/>
              </a:spcBef>
              <a:spcAft>
                <a:spcPct val="0"/>
              </a:spcAft>
              <a:defRPr sz="1100">
                <a:solidFill>
                  <a:schemeClr val="tx1"/>
                </a:solidFill>
                <a:latin typeface="Franklin Gothic Book" pitchFamily="34" charset="0"/>
              </a:defRPr>
            </a:lvl7pPr>
            <a:lvl8pPr marL="3543300" indent="-342900" eaLnBrk="0" fontAlgn="base" hangingPunct="0">
              <a:spcBef>
                <a:spcPct val="0"/>
              </a:spcBef>
              <a:spcAft>
                <a:spcPct val="0"/>
              </a:spcAft>
              <a:defRPr sz="1100">
                <a:solidFill>
                  <a:schemeClr val="tx1"/>
                </a:solidFill>
                <a:latin typeface="Franklin Gothic Book" pitchFamily="34" charset="0"/>
              </a:defRPr>
            </a:lvl8pPr>
            <a:lvl9pPr marL="4000500" indent="-342900" eaLnBrk="0" fontAlgn="base" hangingPunct="0">
              <a:spcBef>
                <a:spcPct val="0"/>
              </a:spcBef>
              <a:spcAft>
                <a:spcPct val="0"/>
              </a:spcAft>
              <a:defRPr sz="1100">
                <a:solidFill>
                  <a:schemeClr val="tx1"/>
                </a:solidFill>
                <a:latin typeface="Franklin Gothic Book" pitchFamily="34" charset="0"/>
              </a:defRPr>
            </a:lvl9pPr>
          </a:lstStyle>
          <a:p>
            <a:pPr eaLnBrk="1" hangingPunct="1"/>
            <a:r>
              <a:rPr lang="en-US" altLang="en-US" dirty="0" smtClean="0"/>
              <a:t>References:</a:t>
            </a:r>
          </a:p>
          <a:p>
            <a:pPr eaLnBrk="1" hangingPunct="1"/>
            <a:endParaRPr lang="en-US" altLang="en-US" dirty="0" smtClean="0"/>
          </a:p>
          <a:p>
            <a:pPr eaLnBrk="1" hangingPunct="1"/>
            <a:r>
              <a:rPr lang="en-US" altLang="en-US" dirty="0"/>
              <a:t>1. “Sexually Transmitted Diseases (STDs).” Centers for Disease Control and Prevention, Centers for Disease Control and Prevention, 13 Feb. 2017, www.cdc.gov/std/syphilis/stdfact-syphilis-detailed.htm. </a:t>
            </a:r>
            <a:endParaRPr lang="en-US" altLang="en-US" dirty="0" smtClean="0"/>
          </a:p>
          <a:p>
            <a:pPr eaLnBrk="1" hangingPunct="1"/>
            <a:r>
              <a:rPr lang="en-US" altLang="en-US" dirty="0"/>
              <a:t>2. “Clinical Advisory: Ocular Syphilis in the United States.” Centers for Disease Control and Prevention, Centers for Disease Control and Prevention, 3 Nov. 2016, www.cdc.gov/std/syphilis/clinicaladvisoryos2015.htm. </a:t>
            </a:r>
            <a:endParaRPr lang="en-US" altLang="en-US" dirty="0" smtClean="0"/>
          </a:p>
          <a:p>
            <a:pPr eaLnBrk="1" hangingPunct="1"/>
            <a:r>
              <a:rPr lang="en-US" altLang="en-US" dirty="0"/>
              <a:t>3. “Morbidity and Mortality Weekly Report (MMWR).” Centers for Disease Control and Prevention, Centers for Disease Control and Prevention, 17 Aug. 2017, www.cdc.gov/mmwr/volumes/65/wr/mm6543a2.htm. </a:t>
            </a:r>
            <a:endParaRPr lang="en-US" altLang="en-US" dirty="0" smtClean="0"/>
          </a:p>
          <a:p>
            <a:pPr eaLnBrk="1" hangingPunct="1"/>
            <a:r>
              <a:rPr lang="en-US" altLang="en-US" dirty="0" smtClean="0"/>
              <a:t>4</a:t>
            </a:r>
            <a:r>
              <a:rPr lang="en-US" altLang="en-US" dirty="0"/>
              <a:t>. “Neurosyphilis.” MedlinePlus Medical Encyclopedia, medlineplus.gov/</a:t>
            </a:r>
            <a:r>
              <a:rPr lang="en-US" altLang="en-US" dirty="0" err="1"/>
              <a:t>ency</a:t>
            </a:r>
            <a:r>
              <a:rPr lang="en-US" altLang="en-US" dirty="0"/>
              <a:t>/article/000703.htm. </a:t>
            </a:r>
            <a:r>
              <a:rPr lang="en-US" altLang="en-US" dirty="0" smtClean="0"/>
              <a:t>Accessed October 2017.</a:t>
            </a:r>
            <a:endParaRPr lang="en-US" altLang="en-US" dirty="0"/>
          </a:p>
        </p:txBody>
      </p:sp>
      <p:sp>
        <p:nvSpPr>
          <p:cNvPr id="2" name="TextBox 1"/>
          <p:cNvSpPr txBox="1"/>
          <p:nvPr/>
        </p:nvSpPr>
        <p:spPr>
          <a:xfrm>
            <a:off x="913159" y="4419600"/>
            <a:ext cx="5066056" cy="2123658"/>
          </a:xfrm>
          <a:prstGeom prst="rect">
            <a:avLst/>
          </a:prstGeom>
          <a:noFill/>
        </p:spPr>
        <p:txBody>
          <a:bodyPr wrap="square" rtlCol="0">
            <a:spAutoFit/>
          </a:bodyPr>
          <a:lstStyle/>
          <a:p>
            <a:r>
              <a:rPr lang="en-US" sz="1200" dirty="0" smtClean="0"/>
              <a:t>Neurosyphilis usually occurs in people who have untreated syphilis for many years. It usually occurs about 10-20 years after initial infection. Asymptomatic neurosyphilis (Most common form) occurs before symptomatic syphilis. </a:t>
            </a:r>
            <a:r>
              <a:rPr lang="en-US" sz="1200" baseline="30000" dirty="0" smtClean="0"/>
              <a:t>4</a:t>
            </a:r>
            <a:endParaRPr lang="en-US" sz="1200" baseline="30000" dirty="0"/>
          </a:p>
          <a:p>
            <a:endParaRPr lang="en-US" sz="1200" dirty="0" smtClean="0"/>
          </a:p>
          <a:p>
            <a:r>
              <a:rPr lang="en-US" sz="1200" dirty="0" smtClean="0"/>
              <a:t>After ocular syphilis clusters were  reported in 2015, CDC issued a clinical advisory because concerns about an increase in ocular syphilis was reviewed from eight jurisdictions (California, Florida, Indiana, Maryland, New York City, North Carolina, Texas, Washington). Overall,  among total syphilis surveillance cases in the evaluated jurisdictions, 0.65% in 2015 indicated ocular </a:t>
            </a:r>
            <a:r>
              <a:rPr lang="en-US" sz="1200" dirty="0"/>
              <a:t>symptoms. </a:t>
            </a:r>
            <a:r>
              <a:rPr lang="en-US" sz="1200" dirty="0" smtClean="0"/>
              <a:t>After </a:t>
            </a:r>
            <a:r>
              <a:rPr lang="en-US" sz="1200" dirty="0"/>
              <a:t>the clinical advisory, CDC was notified of </a:t>
            </a:r>
          </a:p>
          <a:p>
            <a:r>
              <a:rPr lang="en-US" sz="1200" dirty="0"/>
              <a:t>suspected ocular syphilis cases from 20 </a:t>
            </a:r>
            <a:r>
              <a:rPr lang="en-US" sz="1200" dirty="0" smtClean="0"/>
              <a:t>states.</a:t>
            </a:r>
            <a:r>
              <a:rPr lang="en-US" sz="1200" baseline="30000" dirty="0" smtClean="0"/>
              <a:t>3</a:t>
            </a:r>
            <a:endParaRPr lang="en-US" sz="1200" baseline="30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664C238E-63B4-446A-A2BF-D70749306FD5}" type="slidenum">
              <a:rPr lang="en-US" altLang="en-US" sz="1200">
                <a:latin typeface="Arial" charset="0"/>
              </a:rPr>
              <a:pPr eaLnBrk="1" hangingPunct="1"/>
              <a:t>6</a:t>
            </a:fld>
            <a:endParaRPr lang="en-US" altLang="en-US" sz="1200">
              <a:latin typeface="Arial" charset="0"/>
            </a:endParaRPr>
          </a:p>
        </p:txBody>
      </p:sp>
      <p:sp>
        <p:nvSpPr>
          <p:cNvPr id="34819" name="Rectangle 2"/>
          <p:cNvSpPr>
            <a:spLocks noGrp="1" noRot="1" noChangeAspect="1" noChangeArrowheads="1" noTextEdit="1"/>
          </p:cNvSpPr>
          <p:nvPr>
            <p:ph type="sldImg"/>
          </p:nvPr>
        </p:nvSpPr>
        <p:spPr>
          <a:xfrm>
            <a:off x="1104900" y="696913"/>
            <a:ext cx="4648200" cy="3486150"/>
          </a:xfrm>
          <a:ln/>
        </p:spPr>
      </p:sp>
      <p:sp>
        <p:nvSpPr>
          <p:cNvPr id="34820" name="Rectangle 3"/>
          <p:cNvSpPr>
            <a:spLocks noGrp="1" noChangeArrowheads="1"/>
          </p:cNvSpPr>
          <p:nvPr>
            <p:ph type="body" idx="1"/>
          </p:nvPr>
        </p:nvSpPr>
        <p:spPr>
          <a:xfrm>
            <a:off x="913158" y="4267200"/>
            <a:ext cx="5030132" cy="2667000"/>
          </a:xfrm>
          <a:noFill/>
        </p:spPr>
        <p:txBody>
          <a:bodyPr/>
          <a:lstStyle/>
          <a:p>
            <a:pPr eaLnBrk="1" hangingPunct="1">
              <a:spcBef>
                <a:spcPct val="0"/>
              </a:spcBef>
            </a:pPr>
            <a:r>
              <a:rPr lang="en-US" altLang="en-US" dirty="0" smtClean="0"/>
              <a:t>Syphilis is most commonly sexually transmitted, but sexual penetration or ejaculation does not need to occur for syphilis to spread, because this disease is spread via direct contact with syphilis sores in any location on the body. The bacteria (T. Pallidum) doesn’t stay confined to the are of first contact: it spreads rapidly through the body within hours of initial infection.</a:t>
            </a:r>
            <a:r>
              <a:rPr lang="en-US" altLang="en-US" baseline="30000" dirty="0" smtClean="0"/>
              <a:t>2</a:t>
            </a:r>
          </a:p>
          <a:p>
            <a:pPr eaLnBrk="1" hangingPunct="1">
              <a:spcBef>
                <a:spcPct val="0"/>
              </a:spcBef>
            </a:pPr>
            <a:endParaRPr lang="en-US" altLang="en-US" dirty="0" smtClean="0"/>
          </a:p>
          <a:p>
            <a:pPr eaLnBrk="1" hangingPunct="1">
              <a:spcBef>
                <a:spcPct val="0"/>
              </a:spcBef>
            </a:pPr>
            <a:endParaRPr lang="en-US" altLang="en-US" dirty="0"/>
          </a:p>
          <a:p>
            <a:pPr eaLnBrk="1" hangingPunct="1">
              <a:spcBef>
                <a:spcPct val="0"/>
              </a:spcBef>
            </a:pPr>
            <a:endParaRPr lang="en-US" altLang="en-US" dirty="0" smtClean="0"/>
          </a:p>
          <a:p>
            <a:pPr eaLnBrk="1" hangingPunct="1">
              <a:spcBef>
                <a:spcPct val="0"/>
              </a:spcBef>
            </a:pPr>
            <a:endParaRPr lang="en-US" altLang="en-US" dirty="0"/>
          </a:p>
          <a:p>
            <a:pPr eaLnBrk="1" hangingPunct="1">
              <a:spcBef>
                <a:spcPct val="0"/>
              </a:spcBef>
            </a:pPr>
            <a:endParaRPr lang="en-US" altLang="en-US" dirty="0" smtClean="0"/>
          </a:p>
          <a:p>
            <a:pPr eaLnBrk="1" hangingPunct="1">
              <a:spcBef>
                <a:spcPct val="0"/>
              </a:spcBef>
            </a:pPr>
            <a:r>
              <a:rPr lang="en-US" altLang="en-US" dirty="0" smtClean="0"/>
              <a:t> </a:t>
            </a:r>
          </a:p>
          <a:p>
            <a:pPr eaLnBrk="1" hangingPunct="1">
              <a:spcBef>
                <a:spcPct val="0"/>
              </a:spcBef>
            </a:pPr>
            <a:endParaRPr lang="en-US" altLang="en-US" dirty="0" smtClean="0"/>
          </a:p>
        </p:txBody>
      </p:sp>
      <p:sp>
        <p:nvSpPr>
          <p:cNvPr id="34821" name="Rectangle 4"/>
          <p:cNvSpPr>
            <a:spLocks noChangeArrowheads="1"/>
          </p:cNvSpPr>
          <p:nvPr/>
        </p:nvSpPr>
        <p:spPr bwMode="auto">
          <a:xfrm>
            <a:off x="914711" y="5638800"/>
            <a:ext cx="5027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30" tIns="44865" rIns="89730" bIns="44865"/>
          <a:lstStyle>
            <a:lvl1pPr marL="230188" indent="-230188" eaLnBrk="0" hangingPunct="0">
              <a:defRPr sz="1100">
                <a:solidFill>
                  <a:schemeClr val="tx1"/>
                </a:solidFill>
                <a:latin typeface="Franklin Gothic Book" pitchFamily="34" charset="0"/>
              </a:defRPr>
            </a:lvl1pPr>
            <a:lvl2pPr marL="800100" indent="-342900" eaLnBrk="0" hangingPunct="0">
              <a:defRPr sz="1100">
                <a:solidFill>
                  <a:schemeClr val="tx1"/>
                </a:solidFill>
                <a:latin typeface="Franklin Gothic Book" pitchFamily="34" charset="0"/>
              </a:defRPr>
            </a:lvl2pPr>
            <a:lvl3pPr marL="1257300" indent="-342900" eaLnBrk="0" hangingPunct="0">
              <a:defRPr sz="1100">
                <a:solidFill>
                  <a:schemeClr val="tx1"/>
                </a:solidFill>
                <a:latin typeface="Franklin Gothic Book" pitchFamily="34" charset="0"/>
              </a:defRPr>
            </a:lvl3pPr>
            <a:lvl4pPr marL="1714500" indent="-342900" eaLnBrk="0" hangingPunct="0">
              <a:defRPr sz="1100">
                <a:solidFill>
                  <a:schemeClr val="tx1"/>
                </a:solidFill>
                <a:latin typeface="Franklin Gothic Book" pitchFamily="34" charset="0"/>
              </a:defRPr>
            </a:lvl4pPr>
            <a:lvl5pPr marL="2171700" indent="-342900" eaLnBrk="0" hangingPunct="0">
              <a:defRPr sz="1100">
                <a:solidFill>
                  <a:schemeClr val="tx1"/>
                </a:solidFill>
                <a:latin typeface="Franklin Gothic Book" pitchFamily="34" charset="0"/>
              </a:defRPr>
            </a:lvl5pPr>
            <a:lvl6pPr marL="2628900" indent="-342900" eaLnBrk="0" fontAlgn="base" hangingPunct="0">
              <a:spcBef>
                <a:spcPct val="0"/>
              </a:spcBef>
              <a:spcAft>
                <a:spcPct val="0"/>
              </a:spcAft>
              <a:defRPr sz="1100">
                <a:solidFill>
                  <a:schemeClr val="tx1"/>
                </a:solidFill>
                <a:latin typeface="Franklin Gothic Book" pitchFamily="34" charset="0"/>
              </a:defRPr>
            </a:lvl6pPr>
            <a:lvl7pPr marL="3086100" indent="-342900" eaLnBrk="0" fontAlgn="base" hangingPunct="0">
              <a:spcBef>
                <a:spcPct val="0"/>
              </a:spcBef>
              <a:spcAft>
                <a:spcPct val="0"/>
              </a:spcAft>
              <a:defRPr sz="1100">
                <a:solidFill>
                  <a:schemeClr val="tx1"/>
                </a:solidFill>
                <a:latin typeface="Franklin Gothic Book" pitchFamily="34" charset="0"/>
              </a:defRPr>
            </a:lvl7pPr>
            <a:lvl8pPr marL="3543300" indent="-342900" eaLnBrk="0" fontAlgn="base" hangingPunct="0">
              <a:spcBef>
                <a:spcPct val="0"/>
              </a:spcBef>
              <a:spcAft>
                <a:spcPct val="0"/>
              </a:spcAft>
              <a:defRPr sz="1100">
                <a:solidFill>
                  <a:schemeClr val="tx1"/>
                </a:solidFill>
                <a:latin typeface="Franklin Gothic Book" pitchFamily="34" charset="0"/>
              </a:defRPr>
            </a:lvl8pPr>
            <a:lvl9pPr marL="4000500" indent="-342900" eaLnBrk="0" fontAlgn="base" hangingPunct="0">
              <a:spcBef>
                <a:spcPct val="0"/>
              </a:spcBef>
              <a:spcAft>
                <a:spcPct val="0"/>
              </a:spcAft>
              <a:defRPr sz="1100">
                <a:solidFill>
                  <a:schemeClr val="tx1"/>
                </a:solidFill>
                <a:latin typeface="Franklin Gothic Book" pitchFamily="34" charset="0"/>
              </a:defRPr>
            </a:lvl9pPr>
          </a:lstStyle>
          <a:p>
            <a:pPr eaLnBrk="1" hangingPunct="1"/>
            <a:r>
              <a:rPr lang="en-US" altLang="en-US" dirty="0" smtClean="0"/>
              <a:t>References:</a:t>
            </a:r>
          </a:p>
          <a:p>
            <a:pPr eaLnBrk="1" hangingPunct="1">
              <a:buAutoNum type="arabicPeriod"/>
            </a:pPr>
            <a:r>
              <a:rPr lang="en-US" altLang="en-US" dirty="0" smtClean="0"/>
              <a:t>“Syphilis </a:t>
            </a:r>
            <a:r>
              <a:rPr lang="en-US" altLang="en-US" dirty="0"/>
              <a:t>-.” Home -, </a:t>
            </a:r>
            <a:r>
              <a:rPr lang="en-US" altLang="en-US" dirty="0">
                <a:hlinkClick r:id="rId3"/>
              </a:rPr>
              <a:t>www.ashasexualhealth.org/stdsstis/syphilis</a:t>
            </a:r>
            <a:r>
              <a:rPr lang="en-US" altLang="en-US" dirty="0" smtClean="0">
                <a:hlinkClick r:id="rId3"/>
              </a:rPr>
              <a:t>/</a:t>
            </a:r>
            <a:r>
              <a:rPr lang="en-US" altLang="en-US" dirty="0" smtClean="0"/>
              <a:t>.</a:t>
            </a:r>
          </a:p>
          <a:p>
            <a:pPr eaLnBrk="1" hangingPunct="1">
              <a:buAutoNum type="arabicPeriod"/>
            </a:pPr>
            <a:r>
              <a:rPr lang="en-US" altLang="en-US" dirty="0"/>
              <a:t> Grimes, Jill. “Congenital Syphilis.” Sexually Transmitted Diseases: An Encyclopedia of Diseases, Prevention, Treatment, and Issues, 2:I-Z, ABC-CLIO,LLC, 2014, pp. </a:t>
            </a:r>
            <a:r>
              <a:rPr lang="en-US" altLang="en-US" dirty="0" smtClean="0"/>
              <a:t>627-637.</a:t>
            </a:r>
            <a:endParaRPr lang="en-US" altLang="en-US" dirty="0"/>
          </a:p>
          <a:p>
            <a:pPr eaLnBrk="1" hangingPunct="1">
              <a:buAutoNum type="arabicPeriod"/>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fact that this disease can be cured with antibiotics if caught early, rising rates of syphilis among pregnant women in the United States have increased the number of infants born with congenital syphilis.</a:t>
            </a:r>
            <a:r>
              <a:rPr lang="en-US" baseline="30000" dirty="0" smtClean="0"/>
              <a:t>2</a:t>
            </a:r>
          </a:p>
          <a:p>
            <a:endParaRPr lang="en-US" dirty="0" smtClean="0"/>
          </a:p>
          <a:p>
            <a:r>
              <a:rPr lang="en-US" dirty="0" smtClean="0"/>
              <a:t>Prenatal care is very important. A routine blood test for syphilis is done during pregnancy. This identifies infected mothers so they can treated to reduce the risks to the infant and themselves. Infants born to infected mothers who received proper penicillin treatment during pregnancy are at minimal risk for congenital syphilis.</a:t>
            </a:r>
            <a:r>
              <a:rPr lang="en-US" baseline="30000" dirty="0" smtClean="0"/>
              <a:t>2</a:t>
            </a:r>
          </a:p>
          <a:p>
            <a:endParaRPr lang="en-US" dirty="0" smtClean="0"/>
          </a:p>
          <a:p>
            <a:r>
              <a:rPr lang="en-US" dirty="0" smtClean="0"/>
              <a:t>References:</a:t>
            </a:r>
          </a:p>
          <a:p>
            <a:endParaRPr lang="en-US" dirty="0" smtClean="0"/>
          </a:p>
          <a:p>
            <a:r>
              <a:rPr lang="en-US" dirty="0" smtClean="0"/>
              <a:t>1. “Sexually Transmitted Diseases (STDs).” Centers for Disease Control and Prevention, Centers for Disease Control and Prevention, 13 Feb. 2017, www.cdc.gov/std/syphilis/stdfact-syphilis-detailed.htm. </a:t>
            </a:r>
          </a:p>
          <a:p>
            <a:r>
              <a:rPr lang="en-US" dirty="0"/>
              <a:t>2. “Sexually Transmitted Diseases (STDs).” Centers for Disease Control and Prevention, Centers for Disease Control and Prevention, 26 Sept. 2017, www.cdc.gov/std/syphilis/stdfact-congenital-syphilis.htm. </a:t>
            </a:r>
            <a:endParaRPr lang="en-US" dirty="0" smtClean="0"/>
          </a:p>
          <a:p>
            <a:r>
              <a:rPr lang="en-US" dirty="0"/>
              <a:t>3. Grimes, Jill. </a:t>
            </a:r>
            <a:r>
              <a:rPr lang="en-US" dirty="0" smtClean="0"/>
              <a:t>“Congenital Syphilis.” </a:t>
            </a:r>
            <a:r>
              <a:rPr lang="en-US" dirty="0"/>
              <a:t>Sexually Transmitted Diseases: An Encyclopedia of Diseases, Prevention, Treatment, and Issues, </a:t>
            </a:r>
            <a:r>
              <a:rPr lang="en-US" dirty="0" smtClean="0"/>
              <a:t>2:I-Z, </a:t>
            </a:r>
            <a:r>
              <a:rPr lang="en-US" dirty="0"/>
              <a:t>ABC-CLIO,LLC, 2014, pp. </a:t>
            </a:r>
            <a:r>
              <a:rPr lang="en-US" dirty="0" smtClean="0"/>
              <a:t>598.</a:t>
            </a:r>
            <a:endParaRPr lang="en-US" dirty="0"/>
          </a:p>
        </p:txBody>
      </p:sp>
      <p:sp>
        <p:nvSpPr>
          <p:cNvPr id="4" name="Slide Number Placeholder 3"/>
          <p:cNvSpPr>
            <a:spLocks noGrp="1"/>
          </p:cNvSpPr>
          <p:nvPr>
            <p:ph type="sldNum" sz="quarter" idx="10"/>
          </p:nvPr>
        </p:nvSpPr>
        <p:spPr/>
        <p:txBody>
          <a:bodyPr/>
          <a:lstStyle/>
          <a:p>
            <a:fld id="{284B9A48-D1C5-4F8C-AAD1-DF3A419E90CF}" type="slidenum">
              <a:rPr lang="en-US" smtClean="0"/>
              <a:t>7</a:t>
            </a:fld>
            <a:endParaRPr lang="en-US"/>
          </a:p>
        </p:txBody>
      </p:sp>
    </p:spTree>
    <p:extLst>
      <p:ext uri="{BB962C8B-B14F-4D97-AF65-F5344CB8AC3E}">
        <p14:creationId xmlns:p14="http://schemas.microsoft.com/office/powerpoint/2010/main" val="105906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7A8D4D27-1C96-4FA9-8F8F-6B4229B58DC9}" type="slidenum">
              <a:rPr lang="en-US" altLang="en-US" sz="1200">
                <a:latin typeface="Arial" charset="0"/>
              </a:rPr>
              <a:pPr eaLnBrk="1" hangingPunct="1"/>
              <a:t>8</a:t>
            </a:fld>
            <a:endParaRPr lang="en-US" altLang="en-US" sz="120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838614" y="4416425"/>
            <a:ext cx="5027026" cy="4183063"/>
          </a:xfrm>
          <a:noFill/>
        </p:spPr>
        <p:txBody>
          <a:bodyPr lIns="89793" tIns="44896" rIns="89793" bIns="44896"/>
          <a:lstStyle/>
          <a:p>
            <a:pPr eaLnBrk="1" hangingPunct="1"/>
            <a:r>
              <a:rPr lang="en-US" altLang="en-US" smtClean="0"/>
              <a:t>The image shows a chancre on the female genitalia.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4437" eaLnBrk="0" hangingPunct="0">
              <a:defRPr sz="1100">
                <a:solidFill>
                  <a:schemeClr val="tx1"/>
                </a:solidFill>
                <a:latin typeface="Franklin Gothic Book" pitchFamily="34" charset="0"/>
              </a:defRPr>
            </a:lvl1pPr>
            <a:lvl2pPr marL="729057" indent="-280406" defTabSz="914437" eaLnBrk="0" hangingPunct="0">
              <a:defRPr sz="1100">
                <a:solidFill>
                  <a:schemeClr val="tx1"/>
                </a:solidFill>
                <a:latin typeface="Franklin Gothic Book" pitchFamily="34" charset="0"/>
              </a:defRPr>
            </a:lvl2pPr>
            <a:lvl3pPr marL="1121626" indent="-224325" defTabSz="914437" eaLnBrk="0" hangingPunct="0">
              <a:defRPr sz="1100">
                <a:solidFill>
                  <a:schemeClr val="tx1"/>
                </a:solidFill>
                <a:latin typeface="Franklin Gothic Book" pitchFamily="34" charset="0"/>
              </a:defRPr>
            </a:lvl3pPr>
            <a:lvl4pPr marL="1570276" indent="-224325" defTabSz="914437" eaLnBrk="0" hangingPunct="0">
              <a:defRPr sz="1100">
                <a:solidFill>
                  <a:schemeClr val="tx1"/>
                </a:solidFill>
                <a:latin typeface="Franklin Gothic Book" pitchFamily="34" charset="0"/>
              </a:defRPr>
            </a:lvl4pPr>
            <a:lvl5pPr marL="2018927" indent="-224325" defTabSz="914437" eaLnBrk="0" hangingPunct="0">
              <a:defRPr sz="1100">
                <a:solidFill>
                  <a:schemeClr val="tx1"/>
                </a:solidFill>
                <a:latin typeface="Franklin Gothic Book" pitchFamily="34" charset="0"/>
              </a:defRPr>
            </a:lvl5pPr>
            <a:lvl6pPr marL="2467577" indent="-224325" defTabSz="914437" eaLnBrk="0" fontAlgn="base" hangingPunct="0">
              <a:spcBef>
                <a:spcPct val="0"/>
              </a:spcBef>
              <a:spcAft>
                <a:spcPct val="0"/>
              </a:spcAft>
              <a:defRPr sz="1100">
                <a:solidFill>
                  <a:schemeClr val="tx1"/>
                </a:solidFill>
                <a:latin typeface="Franklin Gothic Book" pitchFamily="34" charset="0"/>
              </a:defRPr>
            </a:lvl6pPr>
            <a:lvl7pPr marL="2916227" indent="-224325" defTabSz="914437" eaLnBrk="0" fontAlgn="base" hangingPunct="0">
              <a:spcBef>
                <a:spcPct val="0"/>
              </a:spcBef>
              <a:spcAft>
                <a:spcPct val="0"/>
              </a:spcAft>
              <a:defRPr sz="1100">
                <a:solidFill>
                  <a:schemeClr val="tx1"/>
                </a:solidFill>
                <a:latin typeface="Franklin Gothic Book" pitchFamily="34" charset="0"/>
              </a:defRPr>
            </a:lvl7pPr>
            <a:lvl8pPr marL="3364878" indent="-224325" defTabSz="914437" eaLnBrk="0" fontAlgn="base" hangingPunct="0">
              <a:spcBef>
                <a:spcPct val="0"/>
              </a:spcBef>
              <a:spcAft>
                <a:spcPct val="0"/>
              </a:spcAft>
              <a:defRPr sz="1100">
                <a:solidFill>
                  <a:schemeClr val="tx1"/>
                </a:solidFill>
                <a:latin typeface="Franklin Gothic Book" pitchFamily="34" charset="0"/>
              </a:defRPr>
            </a:lvl8pPr>
            <a:lvl9pPr marL="3813528" indent="-224325" defTabSz="914437" eaLnBrk="0" fontAlgn="base" hangingPunct="0">
              <a:spcBef>
                <a:spcPct val="0"/>
              </a:spcBef>
              <a:spcAft>
                <a:spcPct val="0"/>
              </a:spcAft>
              <a:defRPr sz="1100">
                <a:solidFill>
                  <a:schemeClr val="tx1"/>
                </a:solidFill>
                <a:latin typeface="Franklin Gothic Book" pitchFamily="34" charset="0"/>
              </a:defRPr>
            </a:lvl9pPr>
          </a:lstStyle>
          <a:p>
            <a:pPr eaLnBrk="1" hangingPunct="1"/>
            <a:fld id="{AAE4759A-912A-4AF9-82F6-64DE9C619C99}" type="slidenum">
              <a:rPr lang="en-US" altLang="en-US" sz="1200">
                <a:latin typeface="Arial" charset="0"/>
              </a:rPr>
              <a:pPr eaLnBrk="1" hangingPunct="1"/>
              <a:t>9</a:t>
            </a:fld>
            <a:endParaRPr lang="en-US" altLang="en-US" sz="120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838614" y="4416425"/>
            <a:ext cx="5027026" cy="4183063"/>
          </a:xfrm>
          <a:noFill/>
        </p:spPr>
        <p:txBody>
          <a:bodyPr/>
          <a:lstStyle/>
          <a:p>
            <a:pPr eaLnBrk="1" hangingPunct="1">
              <a:spcBef>
                <a:spcPct val="0"/>
              </a:spcBef>
            </a:pPr>
            <a:r>
              <a:rPr lang="en-US" altLang="en-US" smtClean="0"/>
              <a:t>This is a syphilis chancre on a man’s upper lip. These sores are not tender, unlike a herpes sore of the same size. This man could transmit syphilis through oral sex. This slide helps illustrate that a variety of STIs can be transmitted from genitals to mouth or from mouth to genitals. However, there is also the potential to transmit an infection to a partner through an STI that is not visible (i.e., herpes, HPV).</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25020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C82EFC9-C66F-4AD6-BA68-C8192C780A78}"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20C097-076F-42FD-8A1C-24EEA6C7F441}" type="slidenum">
              <a:rPr lang="en-US" smtClean="0"/>
              <a:t>‹#›</a:t>
            </a:fld>
            <a:endParaRPr lang="en-US"/>
          </a:p>
        </p:txBody>
      </p:sp>
    </p:spTree>
    <p:extLst>
      <p:ext uri="{BB962C8B-B14F-4D97-AF65-F5344CB8AC3E}">
        <p14:creationId xmlns:p14="http://schemas.microsoft.com/office/powerpoint/2010/main" val="47095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784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86410" y="2437805"/>
            <a:ext cx="3584102" cy="3811489"/>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341" y="2437805"/>
            <a:ext cx="3585591" cy="3811489"/>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364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143000" y="0"/>
            <a:ext cx="8001000" cy="1752600"/>
          </a:xfrm>
          <a:prstGeom prst="rect">
            <a:avLst/>
          </a:prstGeom>
          <a:solidFill>
            <a:srgbClr val="90DD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fontAlgn="base">
              <a:spcBef>
                <a:spcPct val="0"/>
              </a:spcBef>
              <a:spcAft>
                <a:spcPct val="0"/>
              </a:spcAft>
            </a:pPr>
            <a:endParaRPr lang="en-US" altLang="en-US" sz="2400">
              <a:solidFill>
                <a:srgbClr val="000000"/>
              </a:solidFill>
              <a:latin typeface="Times New Roman" pitchFamily="18" charset="0"/>
            </a:endParaRPr>
          </a:p>
        </p:txBody>
      </p:sp>
      <p:sp>
        <p:nvSpPr>
          <p:cNvPr id="112643" name="Rectangle 3"/>
          <p:cNvSpPr>
            <a:spLocks noChangeArrowheads="1"/>
          </p:cNvSpPr>
          <p:nvPr/>
        </p:nvSpPr>
        <p:spPr bwMode="auto">
          <a:xfrm>
            <a:off x="0" y="0"/>
            <a:ext cx="1143000" cy="6858000"/>
          </a:xfrm>
          <a:prstGeom prst="rect">
            <a:avLst/>
          </a:prstGeom>
          <a:solidFill>
            <a:srgbClr val="4742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112644" name="Rectangle 4"/>
          <p:cNvSpPr>
            <a:spLocks noGrp="1" noChangeArrowheads="1"/>
          </p:cNvSpPr>
          <p:nvPr>
            <p:ph type="title"/>
          </p:nvPr>
        </p:nvSpPr>
        <p:spPr bwMode="auto">
          <a:xfrm>
            <a:off x="1257300" y="95250"/>
            <a:ext cx="7086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en-US" altLang="en-US" dirty="0" smtClean="0"/>
              <a:t>Click to edit Master title style</a:t>
            </a:r>
          </a:p>
        </p:txBody>
      </p:sp>
      <p:sp>
        <p:nvSpPr>
          <p:cNvPr id="112645" name="Rectangle 5"/>
          <p:cNvSpPr>
            <a:spLocks noGrp="1" noChangeArrowheads="1"/>
          </p:cNvSpPr>
          <p:nvPr>
            <p:ph type="body" idx="1"/>
          </p:nvPr>
        </p:nvSpPr>
        <p:spPr bwMode="auto">
          <a:xfrm>
            <a:off x="13716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12646" name="Rectangle 6"/>
          <p:cNvSpPr>
            <a:spLocks noGrp="1" noChangeArrowheads="1"/>
          </p:cNvSpPr>
          <p:nvPr>
            <p:ph type="ftr" sz="quarter" idx="3"/>
          </p:nvPr>
        </p:nvSpPr>
        <p:spPr bwMode="auto">
          <a:xfrm>
            <a:off x="18288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ctr">
              <a:defRPr sz="1300">
                <a:latin typeface="+mn-lt"/>
              </a:defRPr>
            </a:lvl1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252600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fontAlgn="base">
        <a:spcBef>
          <a:spcPct val="0"/>
        </a:spcBef>
        <a:spcAft>
          <a:spcPct val="0"/>
        </a:spcAft>
        <a:defRPr sz="4000">
          <a:solidFill>
            <a:srgbClr val="942E6D"/>
          </a:solidFill>
          <a:latin typeface="+mj-lt"/>
          <a:ea typeface="+mj-ea"/>
          <a:cs typeface="+mj-cs"/>
        </a:defRPr>
      </a:lvl1pPr>
      <a:lvl2pPr algn="ctr" rtl="0" fontAlgn="base">
        <a:spcBef>
          <a:spcPct val="0"/>
        </a:spcBef>
        <a:spcAft>
          <a:spcPct val="0"/>
        </a:spcAft>
        <a:defRPr sz="4000">
          <a:solidFill>
            <a:srgbClr val="942E6D"/>
          </a:solidFill>
          <a:latin typeface="Franklin Gothic Demi" pitchFamily="34" charset="0"/>
        </a:defRPr>
      </a:lvl2pPr>
      <a:lvl3pPr algn="ctr" rtl="0" fontAlgn="base">
        <a:spcBef>
          <a:spcPct val="0"/>
        </a:spcBef>
        <a:spcAft>
          <a:spcPct val="0"/>
        </a:spcAft>
        <a:defRPr sz="4000">
          <a:solidFill>
            <a:srgbClr val="942E6D"/>
          </a:solidFill>
          <a:latin typeface="Franklin Gothic Demi" pitchFamily="34" charset="0"/>
        </a:defRPr>
      </a:lvl3pPr>
      <a:lvl4pPr algn="ctr" rtl="0" fontAlgn="base">
        <a:spcBef>
          <a:spcPct val="0"/>
        </a:spcBef>
        <a:spcAft>
          <a:spcPct val="0"/>
        </a:spcAft>
        <a:defRPr sz="4000">
          <a:solidFill>
            <a:srgbClr val="942E6D"/>
          </a:solidFill>
          <a:latin typeface="Franklin Gothic Demi" pitchFamily="34" charset="0"/>
        </a:defRPr>
      </a:lvl4pPr>
      <a:lvl5pPr algn="ctr" rtl="0" fontAlgn="base">
        <a:spcBef>
          <a:spcPct val="0"/>
        </a:spcBef>
        <a:spcAft>
          <a:spcPct val="0"/>
        </a:spcAft>
        <a:defRPr sz="4000">
          <a:solidFill>
            <a:srgbClr val="942E6D"/>
          </a:solidFill>
          <a:latin typeface="Franklin Gothic Demi" pitchFamily="34" charset="0"/>
        </a:defRPr>
      </a:lvl5pPr>
      <a:lvl6pPr marL="457200" algn="ctr" rtl="0" fontAlgn="base">
        <a:spcBef>
          <a:spcPct val="0"/>
        </a:spcBef>
        <a:spcAft>
          <a:spcPct val="0"/>
        </a:spcAft>
        <a:defRPr sz="4000">
          <a:solidFill>
            <a:srgbClr val="942E6D"/>
          </a:solidFill>
          <a:latin typeface="Franklin Gothic Demi" pitchFamily="34" charset="0"/>
        </a:defRPr>
      </a:lvl6pPr>
      <a:lvl7pPr marL="914400" algn="ctr" rtl="0" fontAlgn="base">
        <a:spcBef>
          <a:spcPct val="0"/>
        </a:spcBef>
        <a:spcAft>
          <a:spcPct val="0"/>
        </a:spcAft>
        <a:defRPr sz="4000">
          <a:solidFill>
            <a:srgbClr val="942E6D"/>
          </a:solidFill>
          <a:latin typeface="Franklin Gothic Demi" pitchFamily="34" charset="0"/>
        </a:defRPr>
      </a:lvl7pPr>
      <a:lvl8pPr marL="1371600" algn="ctr" rtl="0" fontAlgn="base">
        <a:spcBef>
          <a:spcPct val="0"/>
        </a:spcBef>
        <a:spcAft>
          <a:spcPct val="0"/>
        </a:spcAft>
        <a:defRPr sz="4000">
          <a:solidFill>
            <a:srgbClr val="942E6D"/>
          </a:solidFill>
          <a:latin typeface="Franklin Gothic Demi" pitchFamily="34" charset="0"/>
        </a:defRPr>
      </a:lvl8pPr>
      <a:lvl9pPr marL="1828800" algn="ctr" rtl="0" fontAlgn="base">
        <a:spcBef>
          <a:spcPct val="0"/>
        </a:spcBef>
        <a:spcAft>
          <a:spcPct val="0"/>
        </a:spcAft>
        <a:defRPr sz="4000">
          <a:solidFill>
            <a:srgbClr val="942E6D"/>
          </a:solidFill>
          <a:latin typeface="Franklin Gothic Demi"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56335" y="76200"/>
            <a:ext cx="8149137" cy="1676400"/>
          </a:xfrm>
        </p:spPr>
        <p:txBody>
          <a:bodyPr anchor="t"/>
          <a:lstStyle/>
          <a:p>
            <a:pPr algn="ctr" eaLnBrk="1" hangingPunct="1"/>
            <a:r>
              <a:rPr lang="en-US" altLang="en-US" sz="4800" dirty="0" smtClean="0"/>
              <a:t>Syphilis</a:t>
            </a:r>
            <a:r>
              <a:rPr lang="en-US" altLang="en-US" dirty="0" smtClean="0"/>
              <a:t/>
            </a:r>
            <a:br>
              <a:rPr lang="en-US" altLang="en-US" dirty="0" smtClean="0"/>
            </a:br>
            <a:r>
              <a:rPr lang="en-US" altLang="en-US" sz="5400" dirty="0"/>
              <a:t>The Great Mimic</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3" y="5786438"/>
            <a:ext cx="98343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Bacterium which causes syphi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0"/>
            <a:ext cx="2923268" cy="2740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3886200"/>
            <a:ext cx="2514600" cy="307777"/>
          </a:xfrm>
          <a:prstGeom prst="rect">
            <a:avLst/>
          </a:prstGeom>
          <a:noFill/>
        </p:spPr>
        <p:txBody>
          <a:bodyPr wrap="square" rtlCol="0">
            <a:spAutoFit/>
          </a:bodyPr>
          <a:lstStyle/>
          <a:p>
            <a:r>
              <a:rPr lang="en-US" sz="1400" dirty="0" smtClean="0"/>
              <a:t>Updated October 2017</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98847" y="285750"/>
            <a:ext cx="7772251" cy="1294805"/>
          </a:xfrm>
          <a:noFill/>
        </p:spPr>
        <p:txBody>
          <a:bodyPr/>
          <a:lstStyle/>
          <a:p>
            <a:pPr eaLnBrk="1" hangingPunct="1"/>
            <a:r>
              <a:rPr lang="en-US" altLang="en-US" smtClean="0"/>
              <a:t>Syphilitic Chancre, </a:t>
            </a:r>
            <a:br>
              <a:rPr lang="en-US" altLang="en-US" smtClean="0"/>
            </a:br>
            <a:r>
              <a:rPr lang="en-US" altLang="en-US" smtClean="0"/>
              <a:t>Female Abdomen</a:t>
            </a:r>
          </a:p>
        </p:txBody>
      </p:sp>
      <p:sp>
        <p:nvSpPr>
          <p:cNvPr id="21507" name="Rectangle 3"/>
          <p:cNvSpPr>
            <a:spLocks noGrp="1" noChangeArrowheads="1"/>
          </p:cNvSpPr>
          <p:nvPr>
            <p:ph type="body" sz="half" idx="1"/>
          </p:nvPr>
        </p:nvSpPr>
        <p:spPr>
          <a:xfrm>
            <a:off x="1371749" y="6171903"/>
            <a:ext cx="3474006" cy="534293"/>
          </a:xfrm>
        </p:spPr>
        <p:txBody>
          <a:bodyPr/>
          <a:lstStyle/>
          <a:p>
            <a:pPr eaLnBrk="1" hangingPunct="1">
              <a:buFontTx/>
              <a:buNone/>
            </a:pPr>
            <a:endParaRPr lang="en-US" altLang="en-US" sz="1200"/>
          </a:p>
          <a:p>
            <a:pPr eaLnBrk="1" hangingPunct="1">
              <a:buFontTx/>
              <a:buNone/>
            </a:pPr>
            <a:endParaRPr lang="en-US" altLang="en-US" sz="1200"/>
          </a:p>
        </p:txBody>
      </p:sp>
      <p:sp>
        <p:nvSpPr>
          <p:cNvPr id="21508" name="Rectangle 4"/>
          <p:cNvSpPr>
            <a:spLocks noGrp="1" noChangeArrowheads="1"/>
          </p:cNvSpPr>
          <p:nvPr>
            <p:ph type="body" sz="half" idx="2"/>
          </p:nvPr>
        </p:nvSpPr>
        <p:spPr>
          <a:xfrm>
            <a:off x="986410" y="2437805"/>
            <a:ext cx="7312521" cy="3811489"/>
          </a:xfrm>
        </p:spPr>
        <p:txBody>
          <a:bodyPr/>
          <a:lstStyle/>
          <a:p>
            <a:pPr marL="342232" indent="-342232">
              <a:buNone/>
              <a:tabLst>
                <a:tab pos="0" algn="l"/>
                <a:tab pos="1662056" algn="l"/>
              </a:tabLst>
            </a:pPr>
            <a:r>
              <a:rPr lang="en-US" altLang="en-US" sz="2000"/>
              <a:t>					</a:t>
            </a:r>
            <a:endParaRPr lang="en-US" altLang="en-US" sz="1800"/>
          </a:p>
        </p:txBody>
      </p:sp>
      <p:pic>
        <p:nvPicPr>
          <p:cNvPr id="21509" name="Picture 5" descr="MISH55"/>
          <p:cNvPicPr>
            <a:picLocks noChangeAspect="1" noChangeArrowheads="1"/>
          </p:cNvPicPr>
          <p:nvPr/>
        </p:nvPicPr>
        <p:blipFill>
          <a:blip r:embed="rId3">
            <a:extLst>
              <a:ext uri="{28A0092B-C50C-407E-A947-70E740481C1C}">
                <a14:useLocalDpi xmlns:a14="http://schemas.microsoft.com/office/drawing/2010/main" val="0"/>
              </a:ext>
            </a:extLst>
          </a:blip>
          <a:srcRect b="15294"/>
          <a:stretch>
            <a:fillRect/>
          </a:stretch>
        </p:blipFill>
        <p:spPr bwMode="auto">
          <a:xfrm>
            <a:off x="1142628" y="1714500"/>
            <a:ext cx="80013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70579" y="285750"/>
            <a:ext cx="7086377" cy="1294805"/>
          </a:xfrm>
        </p:spPr>
        <p:txBody>
          <a:bodyPr/>
          <a:lstStyle/>
          <a:p>
            <a:pPr eaLnBrk="1" hangingPunct="1"/>
            <a:r>
              <a:rPr lang="en-US" altLang="en-US" smtClean="0"/>
              <a:t>Syphilitic Chancre, </a:t>
            </a:r>
            <a:br>
              <a:rPr lang="en-US" altLang="en-US" smtClean="0"/>
            </a:br>
            <a:r>
              <a:rPr lang="en-US" altLang="en-US" smtClean="0"/>
              <a:t>Male</a:t>
            </a:r>
          </a:p>
        </p:txBody>
      </p:sp>
      <p:sp>
        <p:nvSpPr>
          <p:cNvPr id="22531" name="Text Box 3"/>
          <p:cNvSpPr txBox="1">
            <a:spLocks noChangeArrowheads="1"/>
          </p:cNvSpPr>
          <p:nvPr/>
        </p:nvSpPr>
        <p:spPr bwMode="auto">
          <a:xfrm>
            <a:off x="1144117" y="1714500"/>
            <a:ext cx="7999884" cy="558804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07" tIns="42853" rIns="85707" bIns="42853">
            <a:spAutoFit/>
          </a:bodyPr>
          <a:lstStyle>
            <a:lvl1pPr eaLnBrk="0" hangingPunct="0">
              <a:defRPr sz="1100">
                <a:solidFill>
                  <a:schemeClr val="tx1"/>
                </a:solidFill>
                <a:latin typeface="Franklin Gothic Book" pitchFamily="34" charset="0"/>
              </a:defRPr>
            </a:lvl1pPr>
            <a:lvl2pPr marL="742950" indent="-285750" eaLnBrk="0" hangingPunct="0">
              <a:defRPr sz="1100">
                <a:solidFill>
                  <a:schemeClr val="tx1"/>
                </a:solidFill>
                <a:latin typeface="Franklin Gothic Book" pitchFamily="34" charset="0"/>
              </a:defRPr>
            </a:lvl2pPr>
            <a:lvl3pPr marL="1143000" indent="-228600" eaLnBrk="0" hangingPunct="0">
              <a:defRPr sz="1100">
                <a:solidFill>
                  <a:schemeClr val="tx1"/>
                </a:solidFill>
                <a:latin typeface="Franklin Gothic Book" pitchFamily="34" charset="0"/>
              </a:defRPr>
            </a:lvl3pPr>
            <a:lvl4pPr marL="1600200" indent="-228600" eaLnBrk="0" hangingPunct="0">
              <a:defRPr sz="1100">
                <a:solidFill>
                  <a:schemeClr val="tx1"/>
                </a:solidFill>
                <a:latin typeface="Franklin Gothic Book" pitchFamily="34" charset="0"/>
              </a:defRPr>
            </a:lvl4pPr>
            <a:lvl5pPr marL="2057400" indent="-228600" eaLnBrk="0" hangingPunct="0">
              <a:defRPr sz="1100">
                <a:solidFill>
                  <a:schemeClr val="tx1"/>
                </a:solidFill>
                <a:latin typeface="Franklin Gothic Book" pitchFamily="34" charset="0"/>
              </a:defRPr>
            </a:lvl5pPr>
            <a:lvl6pPr marL="2514600" indent="-228600" eaLnBrk="0" fontAlgn="base" hangingPunct="0">
              <a:spcBef>
                <a:spcPct val="0"/>
              </a:spcBef>
              <a:spcAft>
                <a:spcPct val="0"/>
              </a:spcAft>
              <a:defRPr sz="1100">
                <a:solidFill>
                  <a:schemeClr val="tx1"/>
                </a:solidFill>
                <a:latin typeface="Franklin Gothic Book" pitchFamily="34" charset="0"/>
              </a:defRPr>
            </a:lvl6pPr>
            <a:lvl7pPr marL="2971800" indent="-228600" eaLnBrk="0" fontAlgn="base" hangingPunct="0">
              <a:spcBef>
                <a:spcPct val="0"/>
              </a:spcBef>
              <a:spcAft>
                <a:spcPct val="0"/>
              </a:spcAft>
              <a:defRPr sz="1100">
                <a:solidFill>
                  <a:schemeClr val="tx1"/>
                </a:solidFill>
                <a:latin typeface="Franklin Gothic Book" pitchFamily="34" charset="0"/>
              </a:defRPr>
            </a:lvl7pPr>
            <a:lvl8pPr marL="3429000" indent="-228600" eaLnBrk="0" fontAlgn="base" hangingPunct="0">
              <a:spcBef>
                <a:spcPct val="0"/>
              </a:spcBef>
              <a:spcAft>
                <a:spcPct val="0"/>
              </a:spcAft>
              <a:defRPr sz="1100">
                <a:solidFill>
                  <a:schemeClr val="tx1"/>
                </a:solidFill>
                <a:latin typeface="Franklin Gothic Book" pitchFamily="34" charset="0"/>
              </a:defRPr>
            </a:lvl8pPr>
            <a:lvl9pPr marL="3886200" indent="-228600" eaLnBrk="0" fontAlgn="base" hangingPunct="0">
              <a:spcBef>
                <a:spcPct val="0"/>
              </a:spcBef>
              <a:spcAft>
                <a:spcPct val="0"/>
              </a:spcAft>
              <a:defRPr sz="1100">
                <a:solidFill>
                  <a:schemeClr val="tx1"/>
                </a:solidFill>
                <a:latin typeface="Franklin Gothic Book" pitchFamily="34"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r>
              <a:rPr lang="en-US" altLang="en-US"/>
              <a:t>   </a:t>
            </a:r>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pic>
        <p:nvPicPr>
          <p:cNvPr id="22532" name="Picture 4" descr="SLIDE71"/>
          <p:cNvPicPr>
            <a:picLocks noChangeAspect="1" noChangeArrowheads="1"/>
          </p:cNvPicPr>
          <p:nvPr/>
        </p:nvPicPr>
        <p:blipFill>
          <a:blip r:embed="rId3">
            <a:extLst>
              <a:ext uri="{28A0092B-C50C-407E-A947-70E740481C1C}">
                <a14:useLocalDpi xmlns:a14="http://schemas.microsoft.com/office/drawing/2010/main" val="0"/>
              </a:ext>
            </a:extLst>
          </a:blip>
          <a:srcRect l="17511" t="8000" r="40889" b="7201"/>
          <a:stretch>
            <a:fillRect/>
          </a:stretch>
        </p:blipFill>
        <p:spPr bwMode="auto">
          <a:xfrm>
            <a:off x="2600670" y="1714500"/>
            <a:ext cx="38191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6787330" y="3485555"/>
            <a:ext cx="1855283" cy="94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07" tIns="42853" rIns="85707" bIns="42853">
            <a:spAutoFit/>
          </a:bodyPr>
          <a:lstStyle>
            <a:lvl1pPr eaLnBrk="0" hangingPunct="0">
              <a:defRPr sz="1100">
                <a:solidFill>
                  <a:schemeClr val="tx1"/>
                </a:solidFill>
                <a:latin typeface="Franklin Gothic Book" pitchFamily="34" charset="0"/>
              </a:defRPr>
            </a:lvl1pPr>
            <a:lvl2pPr marL="742950" indent="-285750" eaLnBrk="0" hangingPunct="0">
              <a:defRPr sz="1100">
                <a:solidFill>
                  <a:schemeClr val="tx1"/>
                </a:solidFill>
                <a:latin typeface="Franklin Gothic Book" pitchFamily="34" charset="0"/>
              </a:defRPr>
            </a:lvl2pPr>
            <a:lvl3pPr marL="1143000" indent="-228600" eaLnBrk="0" hangingPunct="0">
              <a:defRPr sz="1100">
                <a:solidFill>
                  <a:schemeClr val="tx1"/>
                </a:solidFill>
                <a:latin typeface="Franklin Gothic Book" pitchFamily="34" charset="0"/>
              </a:defRPr>
            </a:lvl3pPr>
            <a:lvl4pPr marL="1600200" indent="-228600" eaLnBrk="0" hangingPunct="0">
              <a:defRPr sz="1100">
                <a:solidFill>
                  <a:schemeClr val="tx1"/>
                </a:solidFill>
                <a:latin typeface="Franklin Gothic Book" pitchFamily="34" charset="0"/>
              </a:defRPr>
            </a:lvl4pPr>
            <a:lvl5pPr marL="2057400" indent="-228600" eaLnBrk="0" hangingPunct="0">
              <a:defRPr sz="1100">
                <a:solidFill>
                  <a:schemeClr val="tx1"/>
                </a:solidFill>
                <a:latin typeface="Franklin Gothic Book" pitchFamily="34" charset="0"/>
              </a:defRPr>
            </a:lvl5pPr>
            <a:lvl6pPr marL="2514600" indent="-228600" eaLnBrk="0" fontAlgn="base" hangingPunct="0">
              <a:spcBef>
                <a:spcPct val="0"/>
              </a:spcBef>
              <a:spcAft>
                <a:spcPct val="0"/>
              </a:spcAft>
              <a:defRPr sz="1100">
                <a:solidFill>
                  <a:schemeClr val="tx1"/>
                </a:solidFill>
                <a:latin typeface="Franklin Gothic Book" pitchFamily="34" charset="0"/>
              </a:defRPr>
            </a:lvl6pPr>
            <a:lvl7pPr marL="2971800" indent="-228600" eaLnBrk="0" fontAlgn="base" hangingPunct="0">
              <a:spcBef>
                <a:spcPct val="0"/>
              </a:spcBef>
              <a:spcAft>
                <a:spcPct val="0"/>
              </a:spcAft>
              <a:defRPr sz="1100">
                <a:solidFill>
                  <a:schemeClr val="tx1"/>
                </a:solidFill>
                <a:latin typeface="Franklin Gothic Book" pitchFamily="34" charset="0"/>
              </a:defRPr>
            </a:lvl7pPr>
            <a:lvl8pPr marL="3429000" indent="-228600" eaLnBrk="0" fontAlgn="base" hangingPunct="0">
              <a:spcBef>
                <a:spcPct val="0"/>
              </a:spcBef>
              <a:spcAft>
                <a:spcPct val="0"/>
              </a:spcAft>
              <a:defRPr sz="1100">
                <a:solidFill>
                  <a:schemeClr val="tx1"/>
                </a:solidFill>
                <a:latin typeface="Franklin Gothic Book" pitchFamily="34" charset="0"/>
              </a:defRPr>
            </a:lvl8pPr>
            <a:lvl9pPr marL="3886200" indent="-228600" eaLnBrk="0" fontAlgn="base" hangingPunct="0">
              <a:spcBef>
                <a:spcPct val="0"/>
              </a:spcBef>
              <a:spcAft>
                <a:spcPct val="0"/>
              </a:spcAft>
              <a:defRPr sz="1100">
                <a:solidFill>
                  <a:schemeClr val="tx1"/>
                </a:solidFill>
                <a:latin typeface="Franklin Gothic Book" pitchFamily="34" charset="0"/>
              </a:defRPr>
            </a:lvl9pPr>
          </a:lstStyle>
          <a:p>
            <a:pPr eaLnBrk="1" hangingPunct="1">
              <a:spcBef>
                <a:spcPct val="50000"/>
              </a:spcBef>
            </a:pPr>
            <a:r>
              <a:rPr lang="en-US" altLang="en-US" sz="2800">
                <a:solidFill>
                  <a:schemeClr val="bg1"/>
                </a:solidFill>
                <a:latin typeface="Franklin Gothic Medium" pitchFamily="34" charset="0"/>
              </a:rPr>
              <a:t>Syphilis chancre</a:t>
            </a:r>
          </a:p>
        </p:txBody>
      </p:sp>
      <p:sp>
        <p:nvSpPr>
          <p:cNvPr id="22534" name="Line 6"/>
          <p:cNvSpPr>
            <a:spLocks noChangeShapeType="1"/>
          </p:cNvSpPr>
          <p:nvPr/>
        </p:nvSpPr>
        <p:spPr bwMode="auto">
          <a:xfrm flipH="1" flipV="1">
            <a:off x="4714829" y="3452812"/>
            <a:ext cx="2071013" cy="500063"/>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07" tIns="42853" rIns="85707" bIns="42853"/>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Syphilis and MSM</a:t>
            </a:r>
            <a:r>
              <a:rPr lang="en-US" dirty="0"/>
              <a:t/>
            </a:r>
            <a:br>
              <a:rPr lang="en-US" dirty="0"/>
            </a:br>
            <a:endParaRPr lang="en-US" dirty="0"/>
          </a:p>
        </p:txBody>
      </p:sp>
      <p:sp>
        <p:nvSpPr>
          <p:cNvPr id="8" name="Content Placeholder 7"/>
          <p:cNvSpPr>
            <a:spLocks noGrp="1"/>
          </p:cNvSpPr>
          <p:nvPr>
            <p:ph idx="1"/>
          </p:nvPr>
        </p:nvSpPr>
        <p:spPr>
          <a:xfrm>
            <a:off x="1371600" y="1981200"/>
            <a:ext cx="7543800" cy="4419600"/>
          </a:xfrm>
        </p:spPr>
        <p:txBody>
          <a:bodyPr/>
          <a:lstStyle/>
          <a:p>
            <a:r>
              <a:rPr lang="en-US" dirty="0"/>
              <a:t>Syphilis cases among MSM are characterized by high rates of HIV co-infection and high-risk sexual behaviors</a:t>
            </a:r>
            <a:r>
              <a:rPr lang="en-US" dirty="0" smtClean="0"/>
              <a:t>.</a:t>
            </a:r>
          </a:p>
          <a:p>
            <a:pPr lvl="1"/>
            <a:r>
              <a:rPr lang="en-US" dirty="0"/>
              <a:t>Among 2016 P&amp;S syphilis cases with known HIV-status, 47.0% of cases among MSM were HIV-positive</a:t>
            </a:r>
            <a:endParaRPr lang="en-US" dirty="0" smtClean="0"/>
          </a:p>
          <a:p>
            <a:r>
              <a:rPr lang="en-US" dirty="0" smtClean="0"/>
              <a:t>In 2016 the rate of reported primary and secondary (P&amp;S) syphilis cases among men was 88.9%, much higher than the rate among women.</a:t>
            </a:r>
          </a:p>
          <a:p>
            <a:r>
              <a:rPr lang="en-US" dirty="0" smtClean="0"/>
              <a:t>In 2016, the highest rates were observed among men aged 20-34 years.</a:t>
            </a:r>
          </a:p>
          <a:p>
            <a:endParaRPr lang="en-US" dirty="0" smtClean="0"/>
          </a:p>
        </p:txBody>
      </p:sp>
    </p:spTree>
    <p:extLst>
      <p:ext uri="{BB962C8B-B14F-4D97-AF65-F5344CB8AC3E}">
        <p14:creationId xmlns:p14="http://schemas.microsoft.com/office/powerpoint/2010/main" val="100136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Primary and Secondary Syphilis — Distribution of Cases by Sex and Sexual Behavior, 2016</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286000"/>
            <a:ext cx="7218363" cy="3547800"/>
          </a:xfrm>
        </p:spPr>
      </p:pic>
    </p:spTree>
    <p:extLst>
      <p:ext uri="{BB962C8B-B14F-4D97-AF65-F5344CB8AC3E}">
        <p14:creationId xmlns:p14="http://schemas.microsoft.com/office/powerpoint/2010/main" val="428977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P&amp;S Syphilis by Age and Ethnicity </a:t>
            </a:r>
            <a:endParaRPr lang="en-US" dirty="0"/>
          </a:p>
        </p:txBody>
      </p:sp>
      <p:sp>
        <p:nvSpPr>
          <p:cNvPr id="3" name="Content Placeholder 2"/>
          <p:cNvSpPr>
            <a:spLocks noGrp="1"/>
          </p:cNvSpPr>
          <p:nvPr>
            <p:ph idx="1"/>
          </p:nvPr>
        </p:nvSpPr>
        <p:spPr>
          <a:xfrm>
            <a:off x="1371600" y="1981200"/>
            <a:ext cx="7543800" cy="4495800"/>
          </a:xfrm>
        </p:spPr>
        <p:txBody>
          <a:bodyPr/>
          <a:lstStyle/>
          <a:p>
            <a:r>
              <a:rPr lang="en-US" dirty="0" smtClean="0"/>
              <a:t>The rate of reported P&amp;S syphilis increased in all age groups among those aged 15 years or older, accounting for 79.6% in 2016.</a:t>
            </a:r>
            <a:endParaRPr lang="en-US" b="1" dirty="0" smtClean="0"/>
          </a:p>
          <a:p>
            <a:r>
              <a:rPr lang="en-US" dirty="0" smtClean="0"/>
              <a:t>Rates </a:t>
            </a:r>
            <a:r>
              <a:rPr lang="en-US" dirty="0"/>
              <a:t>of reported P&amp;S in 2016 were highest among persons aged </a:t>
            </a:r>
            <a:r>
              <a:rPr lang="en-US" dirty="0" smtClean="0"/>
              <a:t>20-29.</a:t>
            </a:r>
            <a:endParaRPr lang="en-US" dirty="0"/>
          </a:p>
          <a:p>
            <a:r>
              <a:rPr lang="en-US" dirty="0" smtClean="0"/>
              <a:t>The rate of reported P&amp;S syphilis cases was highest among Blacks in 2016.</a:t>
            </a:r>
          </a:p>
          <a:p>
            <a:pPr lvl="1"/>
            <a:r>
              <a:rPr lang="en-US" dirty="0" smtClean="0"/>
              <a:t>23.1 cases per 100,000 population</a:t>
            </a:r>
          </a:p>
          <a:p>
            <a:pPr lvl="1"/>
            <a:r>
              <a:rPr lang="en-US" dirty="0" smtClean="0"/>
              <a:t>4.7 times the rate among whites</a:t>
            </a:r>
          </a:p>
          <a:p>
            <a:pPr lvl="1"/>
            <a:endParaRPr lang="en-US" dirty="0" smtClean="0"/>
          </a:p>
          <a:p>
            <a:pPr marL="0" indent="0">
              <a:buNone/>
            </a:pPr>
            <a:r>
              <a:rPr lang="en-US" dirty="0" smtClean="0"/>
              <a:t>.</a:t>
            </a:r>
          </a:p>
          <a:p>
            <a:pPr marL="1371600" lvl="3" indent="0">
              <a:buNone/>
            </a:pPr>
            <a:endParaRPr lang="en-US" dirty="0"/>
          </a:p>
          <a:p>
            <a:pPr marL="1371600" lvl="3" indent="0">
              <a:buNone/>
            </a:pPr>
            <a:endParaRPr lang="en-US" sz="1600" dirty="0" smtClean="0"/>
          </a:p>
        </p:txBody>
      </p:sp>
    </p:spTree>
    <p:extLst>
      <p:ext uri="{BB962C8B-B14F-4D97-AF65-F5344CB8AC3E}">
        <p14:creationId xmlns:p14="http://schemas.microsoft.com/office/powerpoint/2010/main" val="344441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t>
            </a:r>
            <a:r>
              <a:rPr lang="en-US" dirty="0"/>
              <a:t>S</a:t>
            </a:r>
            <a:r>
              <a:rPr lang="en-US" dirty="0" smtClean="0"/>
              <a:t>yphilis diagnosed?</a:t>
            </a:r>
            <a:endParaRPr lang="en-US" dirty="0"/>
          </a:p>
        </p:txBody>
      </p:sp>
      <p:sp>
        <p:nvSpPr>
          <p:cNvPr id="3" name="Content Placeholder 2"/>
          <p:cNvSpPr>
            <a:spLocks noGrp="1"/>
          </p:cNvSpPr>
          <p:nvPr>
            <p:ph idx="1"/>
          </p:nvPr>
        </p:nvSpPr>
        <p:spPr/>
        <p:txBody>
          <a:bodyPr/>
          <a:lstStyle/>
          <a:p>
            <a:r>
              <a:rPr lang="en-US" dirty="0" smtClean="0"/>
              <a:t>Syphilis test are used to screen for and/or diagnose infection for bacteria T.pallidum</a:t>
            </a:r>
          </a:p>
          <a:p>
            <a:r>
              <a:rPr lang="en-US" dirty="0" smtClean="0"/>
              <a:t>Several types of tests are available but antibody tests are most commonly used.</a:t>
            </a:r>
          </a:p>
          <a:p>
            <a:r>
              <a:rPr lang="en-US" dirty="0" smtClean="0"/>
              <a:t>Antibody tests detect antibodies in the blood and sometimes in the cerebrospinal fluid (CSF). </a:t>
            </a:r>
          </a:p>
          <a:p>
            <a:pPr lvl="1"/>
            <a:r>
              <a:rPr lang="en-US" dirty="0" smtClean="0"/>
              <a:t>Nontreponemal antibody test: not specifically direct against T. pallidum </a:t>
            </a:r>
          </a:p>
          <a:p>
            <a:pPr lvl="1"/>
            <a:r>
              <a:rPr lang="en-US" dirty="0" smtClean="0"/>
              <a:t>Treponemal antibody tests: specifically target T. </a:t>
            </a:r>
            <a:r>
              <a:rPr lang="en-US" dirty="0"/>
              <a:t>p</a:t>
            </a:r>
            <a:r>
              <a:rPr lang="en-US" dirty="0" smtClean="0"/>
              <a:t>allidum</a:t>
            </a:r>
            <a:endParaRPr lang="en-US" dirty="0"/>
          </a:p>
        </p:txBody>
      </p:sp>
    </p:spTree>
    <p:extLst>
      <p:ext uri="{BB962C8B-B14F-4D97-AF65-F5344CB8AC3E}">
        <p14:creationId xmlns:p14="http://schemas.microsoft.com/office/powerpoint/2010/main" val="55405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8560" y="214313"/>
            <a:ext cx="7312521" cy="913805"/>
          </a:xfrm>
        </p:spPr>
        <p:txBody>
          <a:bodyPr/>
          <a:lstStyle/>
          <a:p>
            <a:pPr eaLnBrk="1" hangingPunct="1"/>
            <a:r>
              <a:rPr lang="en-US" altLang="en-US" smtClean="0"/>
              <a:t>How is Syphilis Treated?</a:t>
            </a:r>
          </a:p>
        </p:txBody>
      </p:sp>
      <p:sp>
        <p:nvSpPr>
          <p:cNvPr id="23555" name="Rectangle 3"/>
          <p:cNvSpPr>
            <a:spLocks noGrp="1" noChangeArrowheads="1"/>
          </p:cNvSpPr>
          <p:nvPr>
            <p:ph type="body" idx="1"/>
          </p:nvPr>
        </p:nvSpPr>
        <p:spPr>
          <a:xfrm>
            <a:off x="1295400" y="1817191"/>
            <a:ext cx="7232180" cy="4397872"/>
          </a:xfrm>
        </p:spPr>
        <p:txBody>
          <a:bodyPr/>
          <a:lstStyle/>
          <a:p>
            <a:pPr marL="321400" indent="-321400"/>
            <a:r>
              <a:rPr lang="en-US" altLang="en-US" dirty="0" smtClean="0"/>
              <a:t>Syphilis can be cured effectively with penicillin for all stages of syphilis</a:t>
            </a:r>
            <a:r>
              <a:rPr lang="en-US" altLang="en-US" baseline="30000" dirty="0" smtClean="0"/>
              <a:t>1</a:t>
            </a:r>
            <a:r>
              <a:rPr lang="en-US" altLang="en-US" dirty="0" smtClean="0"/>
              <a:t> </a:t>
            </a:r>
          </a:p>
          <a:p>
            <a:pPr marL="721450" lvl="1" indent="-321400"/>
            <a:r>
              <a:rPr lang="en-US" altLang="en-US" dirty="0" smtClean="0"/>
              <a:t>Damage already done to the body organs cannot be reversed</a:t>
            </a:r>
          </a:p>
          <a:p>
            <a:pPr marL="721450" lvl="1" indent="-321400"/>
            <a:r>
              <a:rPr lang="en-US" altLang="en-US" dirty="0" smtClean="0"/>
              <a:t>Repeated tests are important to confirm cure</a:t>
            </a:r>
          </a:p>
          <a:p>
            <a:pPr marL="321400" indent="-321400"/>
            <a:r>
              <a:rPr lang="en-US" altLang="en-US" dirty="0" smtClean="0"/>
              <a:t>Only laboratory tests can confirm the presence of syphilis.</a:t>
            </a:r>
            <a:r>
              <a:rPr lang="en-US" altLang="en-US" baseline="30000" dirty="0" smtClean="0"/>
              <a:t>1</a:t>
            </a:r>
          </a:p>
          <a:p>
            <a:pPr marL="321400" indent="-321400"/>
            <a:r>
              <a:rPr lang="en-US" altLang="en-US" dirty="0" smtClean="0"/>
              <a:t>After successful treatment, reinfection is possible</a:t>
            </a:r>
            <a:r>
              <a:rPr lang="en-US" altLang="en-US" baseline="30000" dirty="0" smtClean="0"/>
              <a:t>1</a:t>
            </a:r>
          </a:p>
          <a:p>
            <a:pPr marL="321400" indent="-321400"/>
            <a:r>
              <a:rPr lang="en-US" altLang="en-US" dirty="0"/>
              <a:t>P</a:t>
            </a:r>
            <a:r>
              <a:rPr lang="en-US" altLang="en-US" dirty="0" smtClean="0"/>
              <a:t>atients with syphilis should be tested for HIV.</a:t>
            </a:r>
            <a:r>
              <a:rPr lang="en-US" altLang="en-US" baseline="30000" dirty="0" smtClean="0"/>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1388" y="214313"/>
            <a:ext cx="7312521" cy="913805"/>
          </a:xfrm>
        </p:spPr>
        <p:txBody>
          <a:bodyPr/>
          <a:lstStyle/>
          <a:p>
            <a:pPr eaLnBrk="1" hangingPunct="1"/>
            <a:r>
              <a:rPr lang="en-US" altLang="en-US" smtClean="0"/>
              <a:t>Reducing Syphilis Risk</a:t>
            </a:r>
          </a:p>
        </p:txBody>
      </p:sp>
      <p:sp>
        <p:nvSpPr>
          <p:cNvPr id="24579" name="Rectangle 3"/>
          <p:cNvSpPr>
            <a:spLocks noGrp="1" noChangeArrowheads="1"/>
          </p:cNvSpPr>
          <p:nvPr>
            <p:ph type="body" idx="1"/>
          </p:nvPr>
        </p:nvSpPr>
        <p:spPr>
          <a:xfrm>
            <a:off x="1219200" y="1905000"/>
            <a:ext cx="7712739" cy="4572000"/>
          </a:xfrm>
        </p:spPr>
        <p:txBody>
          <a:bodyPr/>
          <a:lstStyle/>
          <a:p>
            <a:pPr marL="321400" indent="-321400"/>
            <a:r>
              <a:rPr lang="en-US" altLang="en-US" dirty="0" smtClean="0"/>
              <a:t>Any sexually active person can get syphilis through unprotected anal, vaginal, or oral sex.</a:t>
            </a:r>
            <a:r>
              <a:rPr lang="en-US" altLang="en-US" baseline="30000" dirty="0" smtClean="0"/>
              <a:t>1</a:t>
            </a:r>
          </a:p>
          <a:p>
            <a:pPr marL="321400" indent="-321400"/>
            <a:r>
              <a:rPr lang="en-US" altLang="en-US" dirty="0" smtClean="0"/>
              <a:t>Consistent condom use (100%) during vaginal sex reduces your risk for syphilis by about 30-50% but doesn’t eliminate risks altogether.</a:t>
            </a:r>
            <a:r>
              <a:rPr lang="en-US" altLang="en-US" baseline="30000" dirty="0" smtClean="0"/>
              <a:t>2,3</a:t>
            </a:r>
          </a:p>
          <a:p>
            <a:pPr marL="321400" indent="-321400"/>
            <a:r>
              <a:rPr lang="en-US" altLang="en-US" dirty="0" smtClean="0"/>
              <a:t>Regular screening is recommended for pregnant women, MSM, presence of a HIV infection, and previously diagnosed syphilis infection.</a:t>
            </a:r>
            <a:r>
              <a:rPr lang="en-US" altLang="en-US" baseline="30000" dirty="0" smtClean="0"/>
              <a:t>1</a:t>
            </a:r>
          </a:p>
          <a:p>
            <a:pPr marL="321400" indent="-321400"/>
            <a:r>
              <a:rPr lang="en-US" altLang="en-US" dirty="0" smtClean="0"/>
              <a:t>Being in a long term mutually monogamous relationship with a partner who has been tested and has negative test results.</a:t>
            </a:r>
            <a:r>
              <a:rPr lang="en-US" altLang="en-US" baseline="30000" dirty="0" smtClean="0"/>
              <a:t>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9974" y="214313"/>
            <a:ext cx="7312521" cy="913805"/>
          </a:xfrm>
        </p:spPr>
        <p:txBody>
          <a:bodyPr/>
          <a:lstStyle/>
          <a:p>
            <a:pPr eaLnBrk="1" hangingPunct="1"/>
            <a:r>
              <a:rPr lang="en-US" altLang="en-US" smtClean="0"/>
              <a:t>Avoiding Syphilis</a:t>
            </a:r>
          </a:p>
        </p:txBody>
      </p:sp>
      <p:sp>
        <p:nvSpPr>
          <p:cNvPr id="25603" name="Rectangle 3"/>
          <p:cNvSpPr>
            <a:spLocks noGrp="1" noChangeArrowheads="1"/>
          </p:cNvSpPr>
          <p:nvPr>
            <p:ph type="body" idx="1"/>
          </p:nvPr>
        </p:nvSpPr>
        <p:spPr>
          <a:xfrm>
            <a:off x="1143000" y="1828800"/>
            <a:ext cx="7498497" cy="3643313"/>
          </a:xfrm>
        </p:spPr>
        <p:txBody>
          <a:bodyPr/>
          <a:lstStyle/>
          <a:p>
            <a:pPr marL="321400" indent="-321400"/>
            <a:r>
              <a:rPr lang="en-US" altLang="en-US" dirty="0" smtClean="0"/>
              <a:t>For unmarried individuals, sexual abstinence is   the only practical and certain way to avoid syphilis </a:t>
            </a:r>
          </a:p>
          <a:p>
            <a:pPr marL="321400" indent="-321400">
              <a:buNone/>
            </a:pPr>
            <a:endParaRPr lang="en-US" altLang="en-US" dirty="0" smtClean="0"/>
          </a:p>
          <a:p>
            <a:pPr marL="321400" indent="-321400"/>
            <a:r>
              <a:rPr lang="en-US" altLang="en-US" dirty="0" smtClean="0"/>
              <a:t>For those who choose to be sexually active, a marriage (mutually faithful, life-long relationship with an uninfected sexual partner) is the   healthiest choice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8560" y="214313"/>
            <a:ext cx="7312521" cy="985242"/>
          </a:xfrm>
        </p:spPr>
        <p:txBody>
          <a:bodyPr/>
          <a:lstStyle/>
          <a:p>
            <a:pPr eaLnBrk="1" hangingPunct="1"/>
            <a:r>
              <a:rPr lang="en-US" altLang="en-US" smtClean="0"/>
              <a:t>What is Syphilis?</a:t>
            </a:r>
          </a:p>
        </p:txBody>
      </p:sp>
      <p:sp>
        <p:nvSpPr>
          <p:cNvPr id="9219" name="Rectangle 3"/>
          <p:cNvSpPr>
            <a:spLocks noGrp="1" noChangeArrowheads="1"/>
          </p:cNvSpPr>
          <p:nvPr>
            <p:ph type="body" idx="1"/>
          </p:nvPr>
        </p:nvSpPr>
        <p:spPr>
          <a:xfrm>
            <a:off x="1219200" y="1981200"/>
            <a:ext cx="7312521" cy="4448175"/>
          </a:xfrm>
        </p:spPr>
        <p:txBody>
          <a:bodyPr/>
          <a:lstStyle/>
          <a:p>
            <a:r>
              <a:rPr lang="en-US" altLang="en-US" dirty="0" smtClean="0"/>
              <a:t>Sexually transmitted disease caused by the bacterium </a:t>
            </a:r>
            <a:r>
              <a:rPr lang="en-US" altLang="en-US" i="1" dirty="0" smtClean="0"/>
              <a:t>Treponema pallidum</a:t>
            </a:r>
          </a:p>
          <a:p>
            <a:pPr marL="346696" indent="-346696"/>
            <a:r>
              <a:rPr lang="en-US" altLang="en-US" dirty="0" smtClean="0"/>
              <a:t>Is transmitted by direct contact with a syphilis sore during vaginal, anal, or oral sex</a:t>
            </a:r>
          </a:p>
          <a:p>
            <a:pPr marL="346696" indent="-346696"/>
            <a:r>
              <a:rPr lang="en-US" altLang="en-US" dirty="0" smtClean="0"/>
              <a:t>Time between infection and start of first symptom is 10-90 days </a:t>
            </a:r>
          </a:p>
          <a:p>
            <a:pPr marL="346696" indent="-346696"/>
            <a:r>
              <a:rPr lang="en-US" altLang="en-US" dirty="0" smtClean="0"/>
              <a:t>Diagnosed via darkfield microscopy and blood tests</a:t>
            </a:r>
          </a:p>
          <a:p>
            <a:pPr marL="346696" indent="-346696"/>
            <a:r>
              <a:rPr lang="en-US" altLang="en-US" dirty="0" smtClean="0"/>
              <a:t>Syphilis is divided into stages (primary, secondary, latent, and tertiary)</a:t>
            </a:r>
          </a:p>
          <a:p>
            <a:pPr marL="0" indent="0">
              <a:buNone/>
            </a:pPr>
            <a:endParaRPr lang="en-US" altLang="en-US" dirty="0" smtClean="0"/>
          </a:p>
          <a:p>
            <a:pPr marL="0" indent="0">
              <a:buNone/>
            </a:pPr>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4217" y="214313"/>
            <a:ext cx="7312521" cy="913805"/>
          </a:xfrm>
        </p:spPr>
        <p:txBody>
          <a:bodyPr/>
          <a:lstStyle/>
          <a:p>
            <a:pPr eaLnBrk="1" hangingPunct="1"/>
            <a:r>
              <a:rPr lang="en-US" altLang="en-US" dirty="0" smtClean="0"/>
              <a:t>Syphilis Trends (2016)</a:t>
            </a:r>
          </a:p>
        </p:txBody>
      </p:sp>
      <p:sp>
        <p:nvSpPr>
          <p:cNvPr id="4099" name="Rectangle 3"/>
          <p:cNvSpPr>
            <a:spLocks noGrp="1" noChangeArrowheads="1"/>
          </p:cNvSpPr>
          <p:nvPr>
            <p:ph type="body" idx="1"/>
          </p:nvPr>
        </p:nvSpPr>
        <p:spPr>
          <a:xfrm>
            <a:off x="1371600" y="1905000"/>
            <a:ext cx="7312521" cy="4670226"/>
          </a:xfrm>
        </p:spPr>
        <p:txBody>
          <a:bodyPr/>
          <a:lstStyle/>
          <a:p>
            <a:pPr marL="346696" indent="-346696" defTabSz="800524"/>
            <a:r>
              <a:rPr lang="en-US" altLang="en-US" dirty="0"/>
              <a:t>The total number of cases of syphilis (all stages) reported to the CDC increased 17.8% during 2015-2016 (from 74,707 cases to 88,042 cases</a:t>
            </a:r>
            <a:r>
              <a:rPr lang="en-US" altLang="en-US" dirty="0" smtClean="0"/>
              <a:t>).</a:t>
            </a:r>
            <a:endParaRPr lang="en-US" altLang="en-US" baseline="30000" dirty="0" smtClean="0"/>
          </a:p>
          <a:p>
            <a:pPr marL="346696" indent="-346696" defTabSz="800524"/>
            <a:r>
              <a:rPr lang="en-US" altLang="en-US" dirty="0" smtClean="0"/>
              <a:t>A total of 27,814 cases of primary and secondary(P&amp;S) syphilis were reported in the U.S. in 2016.</a:t>
            </a:r>
            <a:endParaRPr lang="en-US" altLang="en-US" baseline="30000" dirty="0" smtClean="0"/>
          </a:p>
          <a:p>
            <a:pPr marL="346696" indent="-346696" defTabSz="800524"/>
            <a:r>
              <a:rPr lang="en-US" altLang="en-US" dirty="0" smtClean="0"/>
              <a:t>During 2015-2016, the P&amp;S rate among women increased 35.7%.</a:t>
            </a:r>
            <a:endParaRPr lang="en-US" altLang="en-US" baseline="30000" dirty="0" smtClean="0"/>
          </a:p>
          <a:p>
            <a:pPr marL="346696" indent="-346696" defTabSz="800524"/>
            <a:r>
              <a:rPr lang="en-US" altLang="en-US" dirty="0" smtClean="0"/>
              <a:t>Nationally, P&amp;S syphilis rates increased in every age group among those aged 15 years or older and in every race/ethnicity group during 2015-2016.</a:t>
            </a:r>
            <a:endParaRPr lang="en-US" altLang="en-US" baseline="30000" dirty="0" smtClean="0"/>
          </a:p>
          <a:p>
            <a:pPr marL="346696" indent="-346696" defTabSz="800524"/>
            <a:endParaRPr lang="en-US" altLang="en-US" dirty="0" smtClean="0"/>
          </a:p>
          <a:p>
            <a:pPr marL="346696" indent="-346696" defTabSz="800524"/>
            <a:endParaRPr lang="en-US" altLang="en-US" dirty="0" smtClean="0"/>
          </a:p>
          <a:p>
            <a:pPr marL="346696" indent="-346696" defTabSz="800524"/>
            <a:endParaRPr lang="en-US" altLang="en-US" dirty="0" smtClean="0"/>
          </a:p>
          <a:p>
            <a:pPr marL="577330" lvl="1" indent="0" defTabSz="800524">
              <a:spcAft>
                <a:spcPts val="996"/>
              </a:spcAft>
              <a:buNone/>
            </a:pPr>
            <a:endParaRPr lang="en-US" altLang="en-US" dirty="0" smtClean="0"/>
          </a:p>
        </p:txBody>
      </p:sp>
      <p:sp>
        <p:nvSpPr>
          <p:cNvPr id="4100" name="Text Box 4"/>
          <p:cNvSpPr txBox="1">
            <a:spLocks noChangeArrowheads="1"/>
          </p:cNvSpPr>
          <p:nvPr/>
        </p:nvSpPr>
        <p:spPr bwMode="auto">
          <a:xfrm>
            <a:off x="1600200" y="6429375"/>
            <a:ext cx="4494634" cy="29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marL="457200" indent="-396875" defTabSz="974725" eaLnBrk="0" hangingPunct="0">
              <a:spcAft>
                <a:spcPts val="2238"/>
              </a:spcAft>
              <a:buChar char="•"/>
              <a:defRPr sz="2600">
                <a:solidFill>
                  <a:schemeClr val="tx1"/>
                </a:solidFill>
                <a:latin typeface="Franklin Gothic Medium" pitchFamily="34" charset="0"/>
              </a:defRPr>
            </a:lvl1pPr>
            <a:lvl2pPr marL="938213" indent="-366713" defTabSz="974725" eaLnBrk="0" hangingPunct="0">
              <a:spcAft>
                <a:spcPts val="1488"/>
              </a:spcAft>
              <a:buChar char="–"/>
              <a:defRPr sz="2600">
                <a:solidFill>
                  <a:schemeClr val="tx1"/>
                </a:solidFill>
                <a:latin typeface="Franklin Gothic Medium" pitchFamily="34" charset="0"/>
              </a:defRPr>
            </a:lvl2pPr>
            <a:lvl3pPr marL="1417638" indent="-365125" defTabSz="974725" eaLnBrk="0" hangingPunct="0">
              <a:spcAft>
                <a:spcPts val="1488"/>
              </a:spcAft>
              <a:buFont typeface="Wingdings" pitchFamily="2" charset="2"/>
              <a:buChar char="§"/>
              <a:defRPr sz="2600">
                <a:solidFill>
                  <a:schemeClr val="tx1"/>
                </a:solidFill>
                <a:latin typeface="Franklin Gothic Medium" pitchFamily="34" charset="0"/>
              </a:defRPr>
            </a:lvl3pPr>
            <a:lvl4pPr marL="1897063" indent="-365125" defTabSz="974725" eaLnBrk="0" hangingPunct="0">
              <a:spcAft>
                <a:spcPts val="1488"/>
              </a:spcAft>
              <a:buChar char="–"/>
              <a:defRPr sz="2600">
                <a:solidFill>
                  <a:schemeClr val="tx1"/>
                </a:solidFill>
                <a:latin typeface="Franklin Gothic Medium" pitchFamily="34" charset="0"/>
              </a:defRPr>
            </a:lvl4pPr>
            <a:lvl5pPr marL="2378075" indent="-366713" defTabSz="974725" eaLnBrk="0" hangingPunct="0">
              <a:buChar char="»"/>
              <a:defRPr sz="2600">
                <a:solidFill>
                  <a:schemeClr val="tx1"/>
                </a:solidFill>
                <a:latin typeface="Franklin Gothic Medium" pitchFamily="34" charset="0"/>
              </a:defRPr>
            </a:lvl5pPr>
            <a:lvl6pPr marL="2835275" indent="-366713" defTabSz="974725" eaLnBrk="0" fontAlgn="base" hangingPunct="0">
              <a:spcBef>
                <a:spcPct val="0"/>
              </a:spcBef>
              <a:spcAft>
                <a:spcPct val="0"/>
              </a:spcAft>
              <a:buChar char="»"/>
              <a:defRPr sz="2600">
                <a:solidFill>
                  <a:schemeClr val="tx1"/>
                </a:solidFill>
                <a:latin typeface="Franklin Gothic Medium" pitchFamily="34" charset="0"/>
              </a:defRPr>
            </a:lvl6pPr>
            <a:lvl7pPr marL="3292475" indent="-366713" defTabSz="974725" eaLnBrk="0" fontAlgn="base" hangingPunct="0">
              <a:spcBef>
                <a:spcPct val="0"/>
              </a:spcBef>
              <a:spcAft>
                <a:spcPct val="0"/>
              </a:spcAft>
              <a:buChar char="»"/>
              <a:defRPr sz="2600">
                <a:solidFill>
                  <a:schemeClr val="tx1"/>
                </a:solidFill>
                <a:latin typeface="Franklin Gothic Medium" pitchFamily="34" charset="0"/>
              </a:defRPr>
            </a:lvl7pPr>
            <a:lvl8pPr marL="3749675" indent="-366713" defTabSz="974725" eaLnBrk="0" fontAlgn="base" hangingPunct="0">
              <a:spcBef>
                <a:spcPct val="0"/>
              </a:spcBef>
              <a:spcAft>
                <a:spcPct val="0"/>
              </a:spcAft>
              <a:buChar char="»"/>
              <a:defRPr sz="2600">
                <a:solidFill>
                  <a:schemeClr val="tx1"/>
                </a:solidFill>
                <a:latin typeface="Franklin Gothic Medium" pitchFamily="34" charset="0"/>
              </a:defRPr>
            </a:lvl8pPr>
            <a:lvl9pPr marL="4206875" indent="-366713" defTabSz="974725" eaLnBrk="0" fontAlgn="base" hangingPunct="0">
              <a:spcBef>
                <a:spcPct val="0"/>
              </a:spcBef>
              <a:spcAft>
                <a:spcPct val="0"/>
              </a:spcAft>
              <a:buChar char="»"/>
              <a:defRPr sz="2600">
                <a:solidFill>
                  <a:schemeClr val="tx1"/>
                </a:solidFill>
                <a:latin typeface="Franklin Gothic Medium" pitchFamily="34" charset="0"/>
              </a:defRPr>
            </a:lvl9pPr>
          </a:lstStyle>
          <a:p>
            <a:pPr eaLnBrk="1" hangingPunct="1">
              <a:spcAft>
                <a:spcPct val="0"/>
              </a:spcAft>
              <a:buFontTx/>
              <a:buNone/>
            </a:pPr>
            <a:r>
              <a:rPr lang="en-US" altLang="en-US" sz="1300" dirty="0" smtClean="0"/>
              <a:t>.</a:t>
            </a:r>
            <a:endParaRPr lang="en-US" altLang="en-US" sz="1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Stages of Syphilis</a:t>
            </a:r>
          </a:p>
        </p:txBody>
      </p:sp>
      <p:sp>
        <p:nvSpPr>
          <p:cNvPr id="11267" name="Rectangle 3"/>
          <p:cNvSpPr>
            <a:spLocks noGrp="1" noChangeArrowheads="1"/>
          </p:cNvSpPr>
          <p:nvPr>
            <p:ph idx="1"/>
          </p:nvPr>
        </p:nvSpPr>
        <p:spPr/>
        <p:txBody>
          <a:bodyPr/>
          <a:lstStyle/>
          <a:p>
            <a:pPr marL="456805" indent="-456805"/>
            <a:r>
              <a:rPr lang="en-US" altLang="en-US" sz="2200" dirty="0" smtClean="0"/>
              <a:t>Syphilis </a:t>
            </a:r>
            <a:r>
              <a:rPr lang="en-US" altLang="en-US" sz="2200" dirty="0"/>
              <a:t>typically follows a progression of stages that can last for weeks, months, or even years</a:t>
            </a:r>
            <a:r>
              <a:rPr lang="en-US" altLang="en-US" sz="2200" dirty="0" smtClean="0"/>
              <a:t>.</a:t>
            </a:r>
            <a:endParaRPr lang="en-US" altLang="en-US" sz="2200" dirty="0"/>
          </a:p>
          <a:p>
            <a:pPr marL="571378" lvl="1" indent="0">
              <a:buNone/>
            </a:pPr>
            <a:endParaRPr lang="en-US" alt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843289948"/>
              </p:ext>
            </p:extLst>
          </p:nvPr>
        </p:nvGraphicFramePr>
        <p:xfrm>
          <a:off x="1295400" y="2819400"/>
          <a:ext cx="7696201" cy="3967359"/>
        </p:xfrm>
        <a:graphic>
          <a:graphicData uri="http://schemas.openxmlformats.org/drawingml/2006/table">
            <a:tbl>
              <a:tblPr firstRow="1" bandRow="1">
                <a:tableStyleId>{21E4AEA4-8DFA-4A89-87EB-49C32662AFE0}</a:tableStyleId>
              </a:tblPr>
              <a:tblGrid>
                <a:gridCol w="1596192"/>
                <a:gridCol w="1192911"/>
                <a:gridCol w="2024101"/>
                <a:gridCol w="2882997"/>
              </a:tblGrid>
              <a:tr h="261612">
                <a:tc>
                  <a:txBody>
                    <a:bodyPr/>
                    <a:lstStyle/>
                    <a:p>
                      <a:pPr marL="0" marR="0" algn="l">
                        <a:lnSpc>
                          <a:spcPct val="115000"/>
                        </a:lnSpc>
                        <a:spcBef>
                          <a:spcPts val="0"/>
                        </a:spcBef>
                        <a:spcAft>
                          <a:spcPts val="1000"/>
                        </a:spcAft>
                      </a:pPr>
                      <a:r>
                        <a:rPr lang="en-US" sz="1000" dirty="0">
                          <a:effectLst/>
                        </a:rPr>
                        <a:t>Stage</a:t>
                      </a:r>
                      <a:endParaRPr lang="en-US" sz="1000" dirty="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Time Period</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Symptoms</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Location</a:t>
                      </a:r>
                      <a:endParaRPr lang="en-US" sz="1000">
                        <a:effectLst/>
                        <a:latin typeface="Calibri"/>
                        <a:ea typeface="Calibri"/>
                        <a:cs typeface="Times New Roman"/>
                      </a:endParaRPr>
                    </a:p>
                  </a:txBody>
                  <a:tcPr marL="82931" marR="82931" marT="41466" marB="41466"/>
                </a:tc>
              </a:tr>
              <a:tr h="913114">
                <a:tc>
                  <a:txBody>
                    <a:bodyPr/>
                    <a:lstStyle/>
                    <a:p>
                      <a:pPr marL="0" marR="0" algn="l">
                        <a:lnSpc>
                          <a:spcPct val="115000"/>
                        </a:lnSpc>
                        <a:spcBef>
                          <a:spcPts val="0"/>
                        </a:spcBef>
                        <a:spcAft>
                          <a:spcPts val="1000"/>
                        </a:spcAft>
                      </a:pPr>
                      <a:r>
                        <a:rPr lang="en-US" sz="1000">
                          <a:effectLst/>
                        </a:rPr>
                        <a:t>Primary</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21 days after initial infection</a:t>
                      </a:r>
                    </a:p>
                    <a:p>
                      <a:pPr marL="0" marR="0" algn="l">
                        <a:lnSpc>
                          <a:spcPct val="115000"/>
                        </a:lnSpc>
                        <a:spcBef>
                          <a:spcPts val="0"/>
                        </a:spcBef>
                        <a:spcAft>
                          <a:spcPts val="1000"/>
                        </a:spcAft>
                      </a:pPr>
                      <a:r>
                        <a:rPr lang="en-US" sz="1000">
                          <a:effectLst/>
                        </a:rPr>
                        <a:t>*heals itself in 3-6 weeks</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painless ulcer, single or multiple sores</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Typically occurs on genital skin and mucosa</a:t>
                      </a:r>
                      <a:endParaRPr lang="en-US" sz="1000">
                        <a:effectLst/>
                        <a:latin typeface="Calibri"/>
                        <a:ea typeface="Calibri"/>
                        <a:cs typeface="Times New Roman"/>
                      </a:endParaRPr>
                    </a:p>
                  </a:txBody>
                  <a:tcPr marL="82931" marR="82931" marT="41466" marB="41466"/>
                </a:tc>
              </a:tr>
              <a:tr h="864137">
                <a:tc>
                  <a:txBody>
                    <a:bodyPr/>
                    <a:lstStyle/>
                    <a:p>
                      <a:pPr marL="0" marR="0" algn="l">
                        <a:lnSpc>
                          <a:spcPct val="115000"/>
                        </a:lnSpc>
                        <a:spcBef>
                          <a:spcPts val="0"/>
                        </a:spcBef>
                        <a:spcAft>
                          <a:spcPts val="1000"/>
                        </a:spcAft>
                      </a:pPr>
                      <a:r>
                        <a:rPr lang="en-US" sz="1000">
                          <a:effectLst/>
                        </a:rPr>
                        <a:t>Secondary</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4-8 weeks after primary infection ulcer appearance</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Skin rash, headache, fever, fatigue, swollen lymph nodes, joint pain, loss of appetite</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Rash on hands and soles of feet</a:t>
                      </a:r>
                    </a:p>
                    <a:p>
                      <a:pPr marL="0" marR="0" algn="l">
                        <a:lnSpc>
                          <a:spcPct val="115000"/>
                        </a:lnSpc>
                        <a:spcBef>
                          <a:spcPts val="0"/>
                        </a:spcBef>
                        <a:spcAft>
                          <a:spcPts val="1000"/>
                        </a:spcAft>
                      </a:pPr>
                      <a:r>
                        <a:rPr lang="en-US" sz="1000">
                          <a:effectLst/>
                        </a:rPr>
                        <a:t>Sores in or around mouth, vagina, or penis</a:t>
                      </a:r>
                    </a:p>
                    <a:p>
                      <a:pPr marL="0" marR="0" algn="l">
                        <a:lnSpc>
                          <a:spcPct val="115000"/>
                        </a:lnSpc>
                        <a:spcBef>
                          <a:spcPts val="0"/>
                        </a:spcBef>
                        <a:spcAft>
                          <a:spcPts val="1000"/>
                        </a:spcAft>
                      </a:pPr>
                      <a:r>
                        <a:rPr lang="en-US" sz="1000">
                          <a:effectLst/>
                        </a:rPr>
                        <a:t>Wart patches in the genitals or skin folds</a:t>
                      </a:r>
                      <a:endParaRPr lang="en-US" sz="1000">
                        <a:effectLst/>
                        <a:latin typeface="Calibri"/>
                        <a:ea typeface="Calibri"/>
                        <a:cs typeface="Times New Roman"/>
                      </a:endParaRPr>
                    </a:p>
                  </a:txBody>
                  <a:tcPr marL="82931" marR="82931" marT="41466" marB="41466"/>
                </a:tc>
              </a:tr>
              <a:tr h="439059">
                <a:tc>
                  <a:txBody>
                    <a:bodyPr/>
                    <a:lstStyle/>
                    <a:p>
                      <a:pPr marL="0" marR="0" algn="l">
                        <a:lnSpc>
                          <a:spcPct val="115000"/>
                        </a:lnSpc>
                        <a:spcBef>
                          <a:spcPts val="0"/>
                        </a:spcBef>
                        <a:spcAft>
                          <a:spcPts val="1000"/>
                        </a:spcAft>
                      </a:pPr>
                      <a:r>
                        <a:rPr lang="en-US" sz="1000">
                          <a:effectLst/>
                        </a:rPr>
                        <a:t>Latent</a:t>
                      </a:r>
                      <a:endParaRPr lang="en-US" sz="1000">
                        <a:effectLst/>
                        <a:latin typeface="Calibri"/>
                        <a:ea typeface="Calibri"/>
                        <a:cs typeface="Times New Roman"/>
                      </a:endParaRPr>
                    </a:p>
                  </a:txBody>
                  <a:tcPr marL="82931" marR="82931" marT="41466" marB="41466"/>
                </a:tc>
                <a:tc>
                  <a:txBody>
                    <a:bodyPr/>
                    <a:lstStyle/>
                    <a:p>
                      <a:pPr algn="l">
                        <a:lnSpc>
                          <a:spcPct val="115000"/>
                        </a:lnSpc>
                      </a:pPr>
                      <a:endParaRPr lang="en-US" sz="1000">
                        <a:effectLst/>
                        <a:latin typeface="Calibri"/>
                      </a:endParaRPr>
                    </a:p>
                  </a:txBody>
                  <a:tcPr marL="82931" marR="82931" marT="41466" marB="41466"/>
                </a:tc>
                <a:tc>
                  <a:txBody>
                    <a:bodyPr/>
                    <a:lstStyle/>
                    <a:p>
                      <a:pPr marL="0" marR="0" algn="l">
                        <a:lnSpc>
                          <a:spcPct val="115000"/>
                        </a:lnSpc>
                        <a:spcBef>
                          <a:spcPts val="0"/>
                        </a:spcBef>
                        <a:spcAft>
                          <a:spcPts val="1000"/>
                        </a:spcAft>
                      </a:pPr>
                      <a:r>
                        <a:rPr lang="en-US" sz="1000">
                          <a:effectLst/>
                        </a:rPr>
                        <a:t>Mostly asymptomatic, “hidden stage”- can last for years</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No visible signs/symptoms- may never return or disease progresses to tertiary</a:t>
                      </a:r>
                      <a:endParaRPr lang="en-US" sz="1000">
                        <a:effectLst/>
                        <a:latin typeface="Calibri"/>
                        <a:ea typeface="Calibri"/>
                        <a:cs typeface="Times New Roman"/>
                      </a:endParaRPr>
                    </a:p>
                  </a:txBody>
                  <a:tcPr marL="82931" marR="82931" marT="41466" marB="41466"/>
                </a:tc>
              </a:tr>
              <a:tr h="428492">
                <a:tc>
                  <a:txBody>
                    <a:bodyPr/>
                    <a:lstStyle/>
                    <a:p>
                      <a:pPr marL="0" marR="0" algn="l">
                        <a:lnSpc>
                          <a:spcPct val="115000"/>
                        </a:lnSpc>
                        <a:spcBef>
                          <a:spcPts val="0"/>
                        </a:spcBef>
                        <a:spcAft>
                          <a:spcPts val="1000"/>
                        </a:spcAft>
                      </a:pPr>
                      <a:r>
                        <a:rPr lang="en-US" sz="1000">
                          <a:effectLst/>
                        </a:rPr>
                        <a:t>- Early</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1</a:t>
                      </a:r>
                      <a:r>
                        <a:rPr lang="en-US" sz="1000" baseline="30000">
                          <a:effectLst/>
                        </a:rPr>
                        <a:t>st</a:t>
                      </a:r>
                      <a:r>
                        <a:rPr lang="en-US" sz="1000">
                          <a:effectLst/>
                        </a:rPr>
                        <a:t> year of infection</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Signs/symptoms usually disappear</a:t>
                      </a:r>
                      <a:endParaRPr lang="en-US" sz="1000">
                        <a:effectLst/>
                        <a:latin typeface="Calibri"/>
                        <a:ea typeface="Calibri"/>
                        <a:cs typeface="Times New Roman"/>
                      </a:endParaRPr>
                    </a:p>
                  </a:txBody>
                  <a:tcPr marL="82931" marR="82931" marT="41466" marB="41466"/>
                </a:tc>
                <a:tc>
                  <a:txBody>
                    <a:bodyPr/>
                    <a:lstStyle/>
                    <a:p>
                      <a:pPr algn="l">
                        <a:lnSpc>
                          <a:spcPct val="115000"/>
                        </a:lnSpc>
                      </a:pPr>
                      <a:endParaRPr lang="en-US" sz="1000">
                        <a:effectLst/>
                        <a:latin typeface="Calibri"/>
                      </a:endParaRPr>
                    </a:p>
                  </a:txBody>
                  <a:tcPr marL="82931" marR="82931" marT="41466" marB="41466"/>
                </a:tc>
              </a:tr>
              <a:tr h="262032">
                <a:tc>
                  <a:txBody>
                    <a:bodyPr/>
                    <a:lstStyle/>
                    <a:p>
                      <a:pPr marL="0" marR="0" algn="l">
                        <a:lnSpc>
                          <a:spcPct val="115000"/>
                        </a:lnSpc>
                        <a:spcBef>
                          <a:spcPts val="0"/>
                        </a:spcBef>
                        <a:spcAft>
                          <a:spcPts val="1000"/>
                        </a:spcAft>
                      </a:pPr>
                      <a:r>
                        <a:rPr lang="en-US" sz="1000">
                          <a:effectLst/>
                        </a:rPr>
                        <a:t>-Late</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After 1 year </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dirty="0" smtClean="0">
                          <a:effectLst/>
                        </a:rPr>
                        <a:t>Noninfectious, asymptomatic </a:t>
                      </a:r>
                      <a:endParaRPr lang="en-US" sz="1000" dirty="0">
                        <a:effectLst/>
                        <a:latin typeface="Calibri"/>
                        <a:ea typeface="Calibri"/>
                        <a:cs typeface="Times New Roman"/>
                      </a:endParaRPr>
                    </a:p>
                  </a:txBody>
                  <a:tcPr marL="82931" marR="82931" marT="41466" marB="41466"/>
                </a:tc>
                <a:tc>
                  <a:txBody>
                    <a:bodyPr/>
                    <a:lstStyle/>
                    <a:p>
                      <a:pPr algn="l">
                        <a:lnSpc>
                          <a:spcPct val="115000"/>
                        </a:lnSpc>
                      </a:pPr>
                      <a:endParaRPr lang="en-US" sz="1000">
                        <a:effectLst/>
                        <a:latin typeface="Calibri"/>
                      </a:endParaRPr>
                    </a:p>
                  </a:txBody>
                  <a:tcPr marL="82931" marR="82931" marT="41466" marB="41466"/>
                </a:tc>
              </a:tr>
              <a:tr h="793953">
                <a:tc>
                  <a:txBody>
                    <a:bodyPr/>
                    <a:lstStyle/>
                    <a:p>
                      <a:pPr marL="0" marR="0" algn="l">
                        <a:lnSpc>
                          <a:spcPct val="115000"/>
                        </a:lnSpc>
                        <a:spcBef>
                          <a:spcPts val="0"/>
                        </a:spcBef>
                        <a:spcAft>
                          <a:spcPts val="1000"/>
                        </a:spcAft>
                      </a:pPr>
                      <a:r>
                        <a:rPr lang="en-US" sz="1000">
                          <a:effectLst/>
                        </a:rPr>
                        <a:t>Tertiary</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a:effectLst/>
                        </a:rPr>
                        <a:t>1-10years after initial infection</a:t>
                      </a:r>
                      <a:endParaRPr lang="en-US" sz="100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dirty="0">
                          <a:effectLst/>
                        </a:rPr>
                        <a:t>Damage to heart- causing aneurysms, central nervous system disorders (neurosyphilis), tumors of skin, bones, or liver</a:t>
                      </a:r>
                      <a:endParaRPr lang="en-US" sz="1000" dirty="0">
                        <a:effectLst/>
                        <a:latin typeface="Calibri"/>
                        <a:ea typeface="Calibri"/>
                        <a:cs typeface="Times New Roman"/>
                      </a:endParaRPr>
                    </a:p>
                  </a:txBody>
                  <a:tcPr marL="82931" marR="82931" marT="41466" marB="41466"/>
                </a:tc>
                <a:tc>
                  <a:txBody>
                    <a:bodyPr/>
                    <a:lstStyle/>
                    <a:p>
                      <a:pPr marL="0" marR="0" algn="l">
                        <a:lnSpc>
                          <a:spcPct val="115000"/>
                        </a:lnSpc>
                        <a:spcBef>
                          <a:spcPts val="0"/>
                        </a:spcBef>
                        <a:spcAft>
                          <a:spcPts val="1000"/>
                        </a:spcAft>
                      </a:pPr>
                      <a:r>
                        <a:rPr lang="en-US" sz="1000" dirty="0">
                          <a:effectLst/>
                        </a:rPr>
                        <a:t>Symptoms vary and depend on which organs have been affected- can affect multiple organ systems &amp; can be fatal</a:t>
                      </a:r>
                      <a:endParaRPr lang="en-US" sz="1000" dirty="0">
                        <a:effectLst/>
                        <a:latin typeface="Calibri"/>
                        <a:ea typeface="Calibri"/>
                        <a:cs typeface="Times New Roman"/>
                      </a:endParaRPr>
                    </a:p>
                  </a:txBody>
                  <a:tcPr marL="82931" marR="82931" marT="41466" marB="41466"/>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232" y="152400"/>
            <a:ext cx="4572000" cy="1323439"/>
          </a:xfrm>
          <a:prstGeom prst="rect">
            <a:avLst/>
          </a:prstGeom>
        </p:spPr>
        <p:txBody>
          <a:bodyPr>
            <a:spAutoFit/>
          </a:bodyPr>
          <a:lstStyle/>
          <a:p>
            <a:r>
              <a:rPr lang="en-US" altLang="en-US" sz="4000" kern="0" dirty="0" smtClean="0">
                <a:solidFill>
                  <a:srgbClr val="942E6D"/>
                </a:solidFill>
                <a:latin typeface="Franklin Gothic Demi"/>
                <a:ea typeface="+mj-ea"/>
                <a:cs typeface="+mj-cs"/>
              </a:rPr>
              <a:t>Neurosyphilis &amp; Ocular Syphilis </a:t>
            </a:r>
            <a:endParaRPr lang="en-US" dirty="0"/>
          </a:p>
        </p:txBody>
      </p:sp>
      <p:sp>
        <p:nvSpPr>
          <p:cNvPr id="4" name="Content Placeholder 3"/>
          <p:cNvSpPr>
            <a:spLocks noGrp="1"/>
          </p:cNvSpPr>
          <p:nvPr>
            <p:ph idx="1"/>
          </p:nvPr>
        </p:nvSpPr>
        <p:spPr>
          <a:xfrm>
            <a:off x="1371600" y="1981200"/>
            <a:ext cx="7543800" cy="4572000"/>
          </a:xfrm>
        </p:spPr>
        <p:txBody>
          <a:bodyPr/>
          <a:lstStyle/>
          <a:p>
            <a:r>
              <a:rPr lang="en-US" dirty="0" smtClean="0"/>
              <a:t>Neurosyphilis is the invasion of the central nervous system (CNS).</a:t>
            </a:r>
            <a:r>
              <a:rPr lang="en-US" baseline="30000" dirty="0" smtClean="0"/>
              <a:t>1</a:t>
            </a:r>
          </a:p>
          <a:p>
            <a:pPr lvl="1"/>
            <a:r>
              <a:rPr lang="en-US" dirty="0" smtClean="0"/>
              <a:t> can occur at any stage of syphilis infection</a:t>
            </a:r>
          </a:p>
          <a:p>
            <a:pPr lvl="1"/>
            <a:r>
              <a:rPr lang="en-US" dirty="0" smtClean="0"/>
              <a:t>Symptoms include: headache, altered behavior, difficulty in muscle movement coordination, paralysis, sensory deficits, and dementia.</a:t>
            </a:r>
          </a:p>
          <a:p>
            <a:r>
              <a:rPr lang="en-US" dirty="0" smtClean="0"/>
              <a:t>Ocular syphilis can involve almost any eye structure</a:t>
            </a:r>
            <a:r>
              <a:rPr lang="en-US" baseline="30000" dirty="0" smtClean="0"/>
              <a:t>2</a:t>
            </a:r>
          </a:p>
          <a:p>
            <a:pPr lvl="1"/>
            <a:r>
              <a:rPr lang="en-US" dirty="0" smtClean="0"/>
              <a:t>Can be associated with neurosyphilis</a:t>
            </a:r>
            <a:r>
              <a:rPr lang="en-US" dirty="0"/>
              <a:t> </a:t>
            </a:r>
            <a:r>
              <a:rPr lang="en-US" dirty="0" smtClean="0"/>
              <a:t>and occur at any stage</a:t>
            </a:r>
          </a:p>
          <a:p>
            <a:pPr lvl="1"/>
            <a:r>
              <a:rPr lang="en-US" dirty="0" smtClean="0"/>
              <a:t>Symptoms include: vision changes, decreased visual acuity, and permanent blindness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29974" y="214313"/>
            <a:ext cx="7440472" cy="857250"/>
          </a:xfrm>
        </p:spPr>
        <p:txBody>
          <a:bodyPr/>
          <a:lstStyle/>
          <a:p>
            <a:pPr eaLnBrk="1" hangingPunct="1"/>
            <a:r>
              <a:rPr lang="en-US" altLang="en-US" smtClean="0"/>
              <a:t>How Do I Get Syphilis?</a:t>
            </a:r>
          </a:p>
        </p:txBody>
      </p:sp>
      <p:sp>
        <p:nvSpPr>
          <p:cNvPr id="10243" name="Rectangle 3"/>
          <p:cNvSpPr>
            <a:spLocks noGrp="1" noChangeArrowheads="1"/>
          </p:cNvSpPr>
          <p:nvPr>
            <p:ph type="body" idx="1"/>
          </p:nvPr>
        </p:nvSpPr>
        <p:spPr>
          <a:xfrm>
            <a:off x="1219200" y="1981200"/>
            <a:ext cx="7712739" cy="4572000"/>
          </a:xfrm>
        </p:spPr>
        <p:txBody>
          <a:bodyPr/>
          <a:lstStyle/>
          <a:p>
            <a:pPr marL="346696" indent="-346696"/>
            <a:r>
              <a:rPr lang="en-US" altLang="en-US" dirty="0" smtClean="0"/>
              <a:t>Transmission most often occurs through direct contact with a syphilis sore during vaginal, anal, or oral sex</a:t>
            </a:r>
            <a:endParaRPr lang="en-US" altLang="en-US" dirty="0"/>
          </a:p>
          <a:p>
            <a:pPr marL="746746" lvl="1" indent="-346696"/>
            <a:r>
              <a:rPr lang="en-US" altLang="en-US" dirty="0" smtClean="0"/>
              <a:t>can occur even if there is no sexual penetration</a:t>
            </a:r>
          </a:p>
          <a:p>
            <a:pPr marL="346696" indent="-346696"/>
            <a:r>
              <a:rPr lang="en-US" altLang="en-US" dirty="0" smtClean="0"/>
              <a:t>The bacteria enters the body through mucous membranes or abraded (torn or cut) skin</a:t>
            </a:r>
          </a:p>
          <a:p>
            <a:pPr marL="346696" indent="-346696"/>
            <a:r>
              <a:rPr lang="en-US" altLang="en-US" dirty="0"/>
              <a:t>S</a:t>
            </a:r>
            <a:r>
              <a:rPr lang="en-US" altLang="en-US" dirty="0" smtClean="0"/>
              <a:t>yphilis enters the blood stream and attaches to cells in the body, damaging organs over time.</a:t>
            </a:r>
          </a:p>
          <a:p>
            <a:pPr marL="346696" indent="-346696"/>
            <a:r>
              <a:rPr lang="en-US" altLang="en-US" dirty="0" smtClean="0"/>
              <a:t>Most transmissions occur during the first stage because symptoms go unnoticed.</a:t>
            </a:r>
          </a:p>
          <a:p>
            <a:pPr marL="346696" indent="-346696"/>
            <a:r>
              <a:rPr lang="en-US" altLang="en-US" dirty="0" smtClean="0"/>
              <a:t>An infected pregnant woman can pass the infection to her unborn child or during childbirth.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Syphilis</a:t>
            </a:r>
            <a:endParaRPr lang="en-US" dirty="0"/>
          </a:p>
        </p:txBody>
      </p:sp>
      <p:sp>
        <p:nvSpPr>
          <p:cNvPr id="3" name="Content Placeholder 2"/>
          <p:cNvSpPr>
            <a:spLocks noGrp="1"/>
          </p:cNvSpPr>
          <p:nvPr>
            <p:ph idx="1"/>
          </p:nvPr>
        </p:nvSpPr>
        <p:spPr>
          <a:xfrm>
            <a:off x="1371600" y="1981200"/>
            <a:ext cx="7543800" cy="4724400"/>
          </a:xfrm>
        </p:spPr>
        <p:txBody>
          <a:bodyPr/>
          <a:lstStyle/>
          <a:p>
            <a:r>
              <a:rPr lang="en-US" dirty="0" smtClean="0"/>
              <a:t>With a mortality rate of 50%</a:t>
            </a:r>
            <a:r>
              <a:rPr lang="en-US" baseline="30000" dirty="0" smtClean="0"/>
              <a:t>(3)</a:t>
            </a:r>
            <a:r>
              <a:rPr lang="en-US" dirty="0" smtClean="0"/>
              <a:t>,Congenital syphilis continues to be a concern in the U.S.</a:t>
            </a:r>
            <a:r>
              <a:rPr lang="en-US" baseline="30000" dirty="0" smtClean="0"/>
              <a:t>1</a:t>
            </a:r>
          </a:p>
          <a:p>
            <a:r>
              <a:rPr lang="en-US" dirty="0" smtClean="0"/>
              <a:t>In 2016, the number of congenital syphilis cases was the highest it’s been since 1998.</a:t>
            </a:r>
            <a:r>
              <a:rPr lang="en-US" baseline="30000" dirty="0" smtClean="0"/>
              <a:t>2</a:t>
            </a:r>
          </a:p>
          <a:p>
            <a:r>
              <a:rPr lang="en-US" dirty="0" smtClean="0"/>
              <a:t>passed from pregnant women to their babies</a:t>
            </a:r>
            <a:r>
              <a:rPr lang="en-US" baseline="30000" dirty="0" smtClean="0"/>
              <a:t>1</a:t>
            </a:r>
          </a:p>
          <a:p>
            <a:r>
              <a:rPr lang="en-US" dirty="0" smtClean="0"/>
              <a:t>Causes miscarriage, stillbirth, prematurity, low birth weight, or death shortly after birth</a:t>
            </a:r>
            <a:r>
              <a:rPr lang="en-US" baseline="30000" dirty="0" smtClean="0"/>
              <a:t>2</a:t>
            </a:r>
          </a:p>
          <a:p>
            <a:r>
              <a:rPr lang="en-US" dirty="0" smtClean="0"/>
              <a:t>Nearly half of all children infected with syphilis while they are in the womb die shortly before or after birth.</a:t>
            </a:r>
            <a:r>
              <a:rPr lang="en-US" baseline="30000" dirty="0" smtClean="0"/>
              <a:t>2</a:t>
            </a:r>
          </a:p>
          <a:p>
            <a:pPr lvl="1"/>
            <a:r>
              <a:rPr lang="en-US" dirty="0" smtClean="0"/>
              <a:t>80% risk of infection for untreated mother to fetus.</a:t>
            </a:r>
            <a:r>
              <a:rPr lang="en-US" baseline="30000" dirty="0" smtClean="0"/>
              <a:t>3</a:t>
            </a:r>
          </a:p>
          <a:p>
            <a:pPr marL="0" indent="0">
              <a:buNone/>
            </a:pP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208319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Line 3"/>
          <p:cNvSpPr>
            <a:spLocks noChangeShapeType="1"/>
          </p:cNvSpPr>
          <p:nvPr/>
        </p:nvSpPr>
        <p:spPr bwMode="auto">
          <a:xfrm>
            <a:off x="1572602" y="1000125"/>
            <a:ext cx="1999599" cy="200025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07" tIns="42853" rIns="85707" bIns="42853" anchor="ctr"/>
          <a:lstStyle/>
          <a:p>
            <a:endParaRPr lang="en-US"/>
          </a:p>
        </p:txBody>
      </p:sp>
      <p:sp>
        <p:nvSpPr>
          <p:cNvPr id="19460" name="Line 4"/>
          <p:cNvSpPr>
            <a:spLocks noChangeShapeType="1"/>
          </p:cNvSpPr>
          <p:nvPr/>
        </p:nvSpPr>
        <p:spPr bwMode="auto">
          <a:xfrm flipH="1" flipV="1">
            <a:off x="3143715" y="4214812"/>
            <a:ext cx="1642528" cy="2071688"/>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07" tIns="42853" rIns="85707" bIns="42853" anchor="ctr"/>
          <a:lstStyle/>
          <a:p>
            <a:endParaRPr lang="en-US"/>
          </a:p>
        </p:txBody>
      </p:sp>
      <p:sp>
        <p:nvSpPr>
          <p:cNvPr id="19461" name="Rectangle 5"/>
          <p:cNvSpPr>
            <a:spLocks noChangeArrowheads="1"/>
          </p:cNvSpPr>
          <p:nvPr/>
        </p:nvSpPr>
        <p:spPr bwMode="auto">
          <a:xfrm>
            <a:off x="2715230" y="6143626"/>
            <a:ext cx="2689937" cy="51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9" tIns="44446" rIns="90479" bIns="44446">
            <a:spAutoFit/>
          </a:bodyPr>
          <a:lstStyle>
            <a:lvl1pPr defTabSz="974725" eaLnBrk="0" hangingPunct="0">
              <a:spcAft>
                <a:spcPts val="2238"/>
              </a:spcAft>
              <a:buChar char="•"/>
              <a:defRPr sz="2600">
                <a:solidFill>
                  <a:schemeClr val="tx1"/>
                </a:solidFill>
                <a:latin typeface="Franklin Gothic Medium" pitchFamily="34" charset="0"/>
              </a:defRPr>
            </a:lvl1pPr>
            <a:lvl2pPr marL="487363" indent="-254000" defTabSz="974725" eaLnBrk="0" hangingPunct="0">
              <a:spcAft>
                <a:spcPts val="1488"/>
              </a:spcAft>
              <a:buChar char="–"/>
              <a:defRPr sz="2600">
                <a:solidFill>
                  <a:schemeClr val="tx1"/>
                </a:solidFill>
                <a:latin typeface="Franklin Gothic Medium" pitchFamily="34" charset="0"/>
              </a:defRPr>
            </a:lvl2pPr>
            <a:lvl3pPr marL="974725" indent="-244475" defTabSz="974725" eaLnBrk="0" hangingPunct="0">
              <a:spcAft>
                <a:spcPts val="1488"/>
              </a:spcAft>
              <a:buFont typeface="Wingdings" pitchFamily="2" charset="2"/>
              <a:buChar char="§"/>
              <a:defRPr sz="2600">
                <a:solidFill>
                  <a:schemeClr val="tx1"/>
                </a:solidFill>
                <a:latin typeface="Franklin Gothic Medium" pitchFamily="34" charset="0"/>
              </a:defRPr>
            </a:lvl3pPr>
            <a:lvl4pPr marL="1463675" indent="-242888" defTabSz="974725" eaLnBrk="0" hangingPunct="0">
              <a:spcAft>
                <a:spcPts val="1488"/>
              </a:spcAft>
              <a:buChar char="–"/>
              <a:defRPr sz="2600">
                <a:solidFill>
                  <a:schemeClr val="tx1"/>
                </a:solidFill>
                <a:latin typeface="Franklin Gothic Medium" pitchFamily="34" charset="0"/>
              </a:defRPr>
            </a:lvl4pPr>
            <a:lvl5pPr marL="1951038" indent="-247650" defTabSz="974725" eaLnBrk="0" hangingPunct="0">
              <a:buChar char="»"/>
              <a:defRPr sz="2600">
                <a:solidFill>
                  <a:schemeClr val="tx1"/>
                </a:solidFill>
                <a:latin typeface="Franklin Gothic Medium" pitchFamily="34" charset="0"/>
              </a:defRPr>
            </a:lvl5pPr>
            <a:lvl6pPr marL="2408238" indent="-247650" defTabSz="974725" eaLnBrk="0" fontAlgn="base" hangingPunct="0">
              <a:spcBef>
                <a:spcPct val="0"/>
              </a:spcBef>
              <a:spcAft>
                <a:spcPct val="0"/>
              </a:spcAft>
              <a:buChar char="»"/>
              <a:defRPr sz="2600">
                <a:solidFill>
                  <a:schemeClr val="tx1"/>
                </a:solidFill>
                <a:latin typeface="Franklin Gothic Medium" pitchFamily="34" charset="0"/>
              </a:defRPr>
            </a:lvl6pPr>
            <a:lvl7pPr marL="2865438" indent="-247650" defTabSz="974725" eaLnBrk="0" fontAlgn="base" hangingPunct="0">
              <a:spcBef>
                <a:spcPct val="0"/>
              </a:spcBef>
              <a:spcAft>
                <a:spcPct val="0"/>
              </a:spcAft>
              <a:buChar char="»"/>
              <a:defRPr sz="2600">
                <a:solidFill>
                  <a:schemeClr val="tx1"/>
                </a:solidFill>
                <a:latin typeface="Franklin Gothic Medium" pitchFamily="34" charset="0"/>
              </a:defRPr>
            </a:lvl7pPr>
            <a:lvl8pPr marL="3322638" indent="-247650" defTabSz="974725" eaLnBrk="0" fontAlgn="base" hangingPunct="0">
              <a:spcBef>
                <a:spcPct val="0"/>
              </a:spcBef>
              <a:spcAft>
                <a:spcPct val="0"/>
              </a:spcAft>
              <a:buChar char="»"/>
              <a:defRPr sz="2600">
                <a:solidFill>
                  <a:schemeClr val="tx1"/>
                </a:solidFill>
                <a:latin typeface="Franklin Gothic Medium" pitchFamily="34" charset="0"/>
              </a:defRPr>
            </a:lvl8pPr>
            <a:lvl9pPr marL="3779838" indent="-247650" defTabSz="974725" eaLnBrk="0" fontAlgn="base" hangingPunct="0">
              <a:spcBef>
                <a:spcPct val="0"/>
              </a:spcBef>
              <a:spcAft>
                <a:spcPct val="0"/>
              </a:spcAft>
              <a:buChar char="»"/>
              <a:defRPr sz="2600">
                <a:solidFill>
                  <a:schemeClr val="tx1"/>
                </a:solidFill>
                <a:latin typeface="Franklin Gothic Medium" pitchFamily="34" charset="0"/>
              </a:defRPr>
            </a:lvl9pPr>
          </a:lstStyle>
          <a:p>
            <a:pPr>
              <a:spcAft>
                <a:spcPct val="0"/>
              </a:spcAft>
              <a:buFontTx/>
              <a:buNone/>
            </a:pPr>
            <a:r>
              <a:rPr lang="en-US" altLang="en-US" sz="2800">
                <a:solidFill>
                  <a:schemeClr val="bg1"/>
                </a:solidFill>
              </a:rPr>
              <a:t>Syphilis chancre</a:t>
            </a:r>
          </a:p>
        </p:txBody>
      </p:sp>
      <p:sp>
        <p:nvSpPr>
          <p:cNvPr id="19462" name="Rectangle 6"/>
          <p:cNvSpPr>
            <a:spLocks noChangeArrowheads="1"/>
          </p:cNvSpPr>
          <p:nvPr/>
        </p:nvSpPr>
        <p:spPr bwMode="auto">
          <a:xfrm>
            <a:off x="297560" y="482203"/>
            <a:ext cx="2631913"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9" tIns="44446" rIns="90479" bIns="44446">
            <a:spAutoFit/>
          </a:bodyPr>
          <a:lstStyle>
            <a:lvl1pPr defTabSz="974725" eaLnBrk="0" hangingPunct="0">
              <a:spcAft>
                <a:spcPts val="2238"/>
              </a:spcAft>
              <a:buChar char="•"/>
              <a:defRPr sz="2600">
                <a:solidFill>
                  <a:schemeClr val="tx1"/>
                </a:solidFill>
                <a:latin typeface="Franklin Gothic Medium" pitchFamily="34" charset="0"/>
              </a:defRPr>
            </a:lvl1pPr>
            <a:lvl2pPr marL="487363" indent="-254000" defTabSz="974725" eaLnBrk="0" hangingPunct="0">
              <a:spcAft>
                <a:spcPts val="1488"/>
              </a:spcAft>
              <a:buChar char="–"/>
              <a:defRPr sz="2600">
                <a:solidFill>
                  <a:schemeClr val="tx1"/>
                </a:solidFill>
                <a:latin typeface="Franklin Gothic Medium" pitchFamily="34" charset="0"/>
              </a:defRPr>
            </a:lvl2pPr>
            <a:lvl3pPr marL="974725" indent="-244475" defTabSz="974725" eaLnBrk="0" hangingPunct="0">
              <a:spcAft>
                <a:spcPts val="1488"/>
              </a:spcAft>
              <a:buFont typeface="Wingdings" pitchFamily="2" charset="2"/>
              <a:buChar char="§"/>
              <a:defRPr sz="2600">
                <a:solidFill>
                  <a:schemeClr val="tx1"/>
                </a:solidFill>
                <a:latin typeface="Franklin Gothic Medium" pitchFamily="34" charset="0"/>
              </a:defRPr>
            </a:lvl3pPr>
            <a:lvl4pPr marL="1463675" indent="-242888" defTabSz="974725" eaLnBrk="0" hangingPunct="0">
              <a:spcAft>
                <a:spcPts val="1488"/>
              </a:spcAft>
              <a:buChar char="–"/>
              <a:defRPr sz="2600">
                <a:solidFill>
                  <a:schemeClr val="tx1"/>
                </a:solidFill>
                <a:latin typeface="Franklin Gothic Medium" pitchFamily="34" charset="0"/>
              </a:defRPr>
            </a:lvl4pPr>
            <a:lvl5pPr marL="1951038" indent="-247650" defTabSz="974725" eaLnBrk="0" hangingPunct="0">
              <a:buChar char="»"/>
              <a:defRPr sz="2600">
                <a:solidFill>
                  <a:schemeClr val="tx1"/>
                </a:solidFill>
                <a:latin typeface="Franklin Gothic Medium" pitchFamily="34" charset="0"/>
              </a:defRPr>
            </a:lvl5pPr>
            <a:lvl6pPr marL="2408238" indent="-247650" defTabSz="974725" eaLnBrk="0" fontAlgn="base" hangingPunct="0">
              <a:spcBef>
                <a:spcPct val="0"/>
              </a:spcBef>
              <a:spcAft>
                <a:spcPct val="0"/>
              </a:spcAft>
              <a:buChar char="»"/>
              <a:defRPr sz="2600">
                <a:solidFill>
                  <a:schemeClr val="tx1"/>
                </a:solidFill>
                <a:latin typeface="Franklin Gothic Medium" pitchFamily="34" charset="0"/>
              </a:defRPr>
            </a:lvl6pPr>
            <a:lvl7pPr marL="2865438" indent="-247650" defTabSz="974725" eaLnBrk="0" fontAlgn="base" hangingPunct="0">
              <a:spcBef>
                <a:spcPct val="0"/>
              </a:spcBef>
              <a:spcAft>
                <a:spcPct val="0"/>
              </a:spcAft>
              <a:buChar char="»"/>
              <a:defRPr sz="2600">
                <a:solidFill>
                  <a:schemeClr val="tx1"/>
                </a:solidFill>
                <a:latin typeface="Franklin Gothic Medium" pitchFamily="34" charset="0"/>
              </a:defRPr>
            </a:lvl7pPr>
            <a:lvl8pPr marL="3322638" indent="-247650" defTabSz="974725" eaLnBrk="0" fontAlgn="base" hangingPunct="0">
              <a:spcBef>
                <a:spcPct val="0"/>
              </a:spcBef>
              <a:spcAft>
                <a:spcPct val="0"/>
              </a:spcAft>
              <a:buChar char="»"/>
              <a:defRPr sz="2600">
                <a:solidFill>
                  <a:schemeClr val="tx1"/>
                </a:solidFill>
                <a:latin typeface="Franklin Gothic Medium" pitchFamily="34" charset="0"/>
              </a:defRPr>
            </a:lvl8pPr>
            <a:lvl9pPr marL="3779838" indent="-247650" defTabSz="974725" eaLnBrk="0" fontAlgn="base" hangingPunct="0">
              <a:spcBef>
                <a:spcPct val="0"/>
              </a:spcBef>
              <a:spcAft>
                <a:spcPct val="0"/>
              </a:spcAft>
              <a:buChar char="»"/>
              <a:defRPr sz="2600">
                <a:solidFill>
                  <a:schemeClr val="tx1"/>
                </a:solidFill>
                <a:latin typeface="Franklin Gothic Medium" pitchFamily="34" charset="0"/>
              </a:defRPr>
            </a:lvl9pPr>
          </a:lstStyle>
          <a:p>
            <a:pPr>
              <a:spcAft>
                <a:spcPct val="0"/>
              </a:spcAft>
              <a:buFontTx/>
              <a:buNone/>
            </a:pPr>
            <a:r>
              <a:rPr lang="en-US" altLang="en-US" sz="2800">
                <a:solidFill>
                  <a:schemeClr val="bg1"/>
                </a:solidFill>
              </a:rPr>
              <a:t>Vaginal opening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28603" y="285750"/>
            <a:ext cx="7314010" cy="1294805"/>
          </a:xfrm>
          <a:noFill/>
        </p:spPr>
        <p:txBody>
          <a:bodyPr/>
          <a:lstStyle/>
          <a:p>
            <a:pPr eaLnBrk="1" hangingPunct="1"/>
            <a:r>
              <a:rPr lang="en-US" altLang="en-US" smtClean="0"/>
              <a:t>Syphilitic Chancre, Mouth</a:t>
            </a:r>
          </a:p>
        </p:txBody>
      </p:sp>
      <p:sp>
        <p:nvSpPr>
          <p:cNvPr id="20483" name="Rectangle 3"/>
          <p:cNvSpPr>
            <a:spLocks noGrp="1" noChangeArrowheads="1"/>
          </p:cNvSpPr>
          <p:nvPr>
            <p:ph type="body" sz="half" idx="1"/>
          </p:nvPr>
        </p:nvSpPr>
        <p:spPr>
          <a:xfrm>
            <a:off x="1371749" y="6171903"/>
            <a:ext cx="3474006" cy="534293"/>
          </a:xfrm>
        </p:spPr>
        <p:txBody>
          <a:bodyPr/>
          <a:lstStyle/>
          <a:p>
            <a:pPr eaLnBrk="1" hangingPunct="1">
              <a:buFontTx/>
              <a:buNone/>
            </a:pPr>
            <a:endParaRPr lang="en-US" altLang="en-US" sz="1200"/>
          </a:p>
          <a:p>
            <a:pPr eaLnBrk="1" hangingPunct="1">
              <a:buFontTx/>
              <a:buNone/>
            </a:pPr>
            <a:endParaRPr lang="en-US" altLang="en-US" sz="1200"/>
          </a:p>
        </p:txBody>
      </p:sp>
      <p:sp>
        <p:nvSpPr>
          <p:cNvPr id="20484" name="Rectangle 4"/>
          <p:cNvSpPr>
            <a:spLocks noGrp="1" noChangeArrowheads="1"/>
          </p:cNvSpPr>
          <p:nvPr>
            <p:ph type="body" sz="half" idx="2"/>
          </p:nvPr>
        </p:nvSpPr>
        <p:spPr>
          <a:xfrm>
            <a:off x="986410" y="2437805"/>
            <a:ext cx="7312521" cy="3811489"/>
          </a:xfrm>
        </p:spPr>
        <p:txBody>
          <a:bodyPr/>
          <a:lstStyle/>
          <a:p>
            <a:pPr marL="342232" indent="-342232">
              <a:buNone/>
              <a:tabLst>
                <a:tab pos="0" algn="l"/>
                <a:tab pos="1662056" algn="l"/>
              </a:tabLst>
            </a:pPr>
            <a:r>
              <a:rPr lang="en-US" altLang="en-US" sz="2000"/>
              <a:t>					</a:t>
            </a:r>
            <a:endParaRPr lang="en-US" altLang="en-US" sz="1800"/>
          </a:p>
        </p:txBody>
      </p:sp>
      <p:pic>
        <p:nvPicPr>
          <p:cNvPr id="20485" name="Picture 5" descr="MISH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141" y="1675805"/>
            <a:ext cx="8001372" cy="5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1142629" y="5258098"/>
            <a:ext cx="75878" cy="60870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07" tIns="42853" rIns="85707" bIns="42853" anchor="ctr"/>
          <a:lstStyle>
            <a:lvl1pPr eaLnBrk="0" hangingPunct="0">
              <a:defRPr sz="1100">
                <a:solidFill>
                  <a:schemeClr val="tx1"/>
                </a:solidFill>
                <a:latin typeface="Franklin Gothic Book" pitchFamily="34" charset="0"/>
              </a:defRPr>
            </a:lvl1pPr>
            <a:lvl2pPr marL="742950" indent="-285750" eaLnBrk="0" hangingPunct="0">
              <a:defRPr sz="1100">
                <a:solidFill>
                  <a:schemeClr val="tx1"/>
                </a:solidFill>
                <a:latin typeface="Franklin Gothic Book" pitchFamily="34" charset="0"/>
              </a:defRPr>
            </a:lvl2pPr>
            <a:lvl3pPr marL="1143000" indent="-228600" eaLnBrk="0" hangingPunct="0">
              <a:defRPr sz="1100">
                <a:solidFill>
                  <a:schemeClr val="tx1"/>
                </a:solidFill>
                <a:latin typeface="Franklin Gothic Book" pitchFamily="34" charset="0"/>
              </a:defRPr>
            </a:lvl3pPr>
            <a:lvl4pPr marL="1600200" indent="-228600" eaLnBrk="0" hangingPunct="0">
              <a:defRPr sz="1100">
                <a:solidFill>
                  <a:schemeClr val="tx1"/>
                </a:solidFill>
                <a:latin typeface="Franklin Gothic Book" pitchFamily="34" charset="0"/>
              </a:defRPr>
            </a:lvl4pPr>
            <a:lvl5pPr marL="2057400" indent="-228600" eaLnBrk="0" hangingPunct="0">
              <a:defRPr sz="1100">
                <a:solidFill>
                  <a:schemeClr val="tx1"/>
                </a:solidFill>
                <a:latin typeface="Franklin Gothic Book" pitchFamily="34" charset="0"/>
              </a:defRPr>
            </a:lvl5pPr>
            <a:lvl6pPr marL="2514600" indent="-228600" eaLnBrk="0" fontAlgn="base" hangingPunct="0">
              <a:spcBef>
                <a:spcPct val="0"/>
              </a:spcBef>
              <a:spcAft>
                <a:spcPct val="0"/>
              </a:spcAft>
              <a:defRPr sz="1100">
                <a:solidFill>
                  <a:schemeClr val="tx1"/>
                </a:solidFill>
                <a:latin typeface="Franklin Gothic Book" pitchFamily="34" charset="0"/>
              </a:defRPr>
            </a:lvl6pPr>
            <a:lvl7pPr marL="2971800" indent="-228600" eaLnBrk="0" fontAlgn="base" hangingPunct="0">
              <a:spcBef>
                <a:spcPct val="0"/>
              </a:spcBef>
              <a:spcAft>
                <a:spcPct val="0"/>
              </a:spcAft>
              <a:defRPr sz="1100">
                <a:solidFill>
                  <a:schemeClr val="tx1"/>
                </a:solidFill>
                <a:latin typeface="Franklin Gothic Book" pitchFamily="34" charset="0"/>
              </a:defRPr>
            </a:lvl7pPr>
            <a:lvl8pPr marL="3429000" indent="-228600" eaLnBrk="0" fontAlgn="base" hangingPunct="0">
              <a:spcBef>
                <a:spcPct val="0"/>
              </a:spcBef>
              <a:spcAft>
                <a:spcPct val="0"/>
              </a:spcAft>
              <a:defRPr sz="1100">
                <a:solidFill>
                  <a:schemeClr val="tx1"/>
                </a:solidFill>
                <a:latin typeface="Franklin Gothic Book" pitchFamily="34" charset="0"/>
              </a:defRPr>
            </a:lvl8pPr>
            <a:lvl9pPr marL="3886200" indent="-228600" eaLnBrk="0" fontAlgn="base" hangingPunct="0">
              <a:spcBef>
                <a:spcPct val="0"/>
              </a:spcBef>
              <a:spcAft>
                <a:spcPct val="0"/>
              </a:spcAft>
              <a:defRPr sz="1100">
                <a:solidFill>
                  <a:schemeClr val="tx1"/>
                </a:solidFill>
                <a:latin typeface="Franklin Gothic Book" pitchFamily="34"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ult Slide Show Template 2">
  <a:themeElements>
    <a:clrScheme name="Adult Slide Show Template 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dult Slide Show Template 2">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ult Slide Show Template 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ult Slide Show Template 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ult Slide Show Template 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ult Slide Show Template 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ult Slide Show Templat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ult Slide Show Templat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ult Slide Show Templat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13615</TotalTime>
  <Words>2765</Words>
  <Application>Microsoft Office PowerPoint</Application>
  <PresentationFormat>On-screen Show (4:3)</PresentationFormat>
  <Paragraphs>258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Adult Slide Show Template 2</vt:lpstr>
      <vt:lpstr>Syphilis The Great Mimic</vt:lpstr>
      <vt:lpstr>What is Syphilis?</vt:lpstr>
      <vt:lpstr>Syphilis Trends (2016)</vt:lpstr>
      <vt:lpstr>Stages of Syphilis</vt:lpstr>
      <vt:lpstr>PowerPoint Presentation</vt:lpstr>
      <vt:lpstr>How Do I Get Syphilis?</vt:lpstr>
      <vt:lpstr>Congenital Syphilis</vt:lpstr>
      <vt:lpstr>PowerPoint Presentation</vt:lpstr>
      <vt:lpstr>Syphilitic Chancre, Mouth</vt:lpstr>
      <vt:lpstr>Syphilitic Chancre,  Female Abdomen</vt:lpstr>
      <vt:lpstr>Syphilitic Chancre,  Male</vt:lpstr>
      <vt:lpstr>Syphilis and MSM </vt:lpstr>
      <vt:lpstr>Primary and Secondary Syphilis — Distribution of Cases by Sex and Sexual Behavior, 2016</vt:lpstr>
      <vt:lpstr>P&amp;S Syphilis by Age and Ethnicity </vt:lpstr>
      <vt:lpstr>How is Syphilis diagnosed?</vt:lpstr>
      <vt:lpstr>How is Syphilis Treated?</vt:lpstr>
      <vt:lpstr>Reducing Syphilis Risk</vt:lpstr>
      <vt:lpstr>Avoiding Syphilis</vt:lpstr>
    </vt:vector>
  </TitlesOfParts>
  <Company>Milestone Community Builders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Henderson</dc:creator>
  <cp:lastModifiedBy>Tya Johnson</cp:lastModifiedBy>
  <cp:revision>107</cp:revision>
  <cp:lastPrinted>2015-04-16T19:57:27Z</cp:lastPrinted>
  <dcterms:created xsi:type="dcterms:W3CDTF">2014-12-08T22:21:47Z</dcterms:created>
  <dcterms:modified xsi:type="dcterms:W3CDTF">2017-12-06T17:36:35Z</dcterms:modified>
</cp:coreProperties>
</file>